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4"/>
  </p:notesMasterIdLst>
  <p:sldIdLst>
    <p:sldId id="256" r:id="rId2"/>
    <p:sldId id="259" r:id="rId3"/>
    <p:sldId id="286" r:id="rId4"/>
    <p:sldId id="287" r:id="rId5"/>
    <p:sldId id="317" r:id="rId6"/>
    <p:sldId id="288" r:id="rId7"/>
    <p:sldId id="289" r:id="rId8"/>
    <p:sldId id="261" r:id="rId9"/>
    <p:sldId id="300" r:id="rId10"/>
    <p:sldId id="290" r:id="rId11"/>
    <p:sldId id="301" r:id="rId12"/>
    <p:sldId id="302" r:id="rId13"/>
    <p:sldId id="303" r:id="rId14"/>
    <p:sldId id="304" r:id="rId15"/>
    <p:sldId id="306" r:id="rId16"/>
    <p:sldId id="307" r:id="rId17"/>
    <p:sldId id="308" r:id="rId18"/>
    <p:sldId id="309" r:id="rId19"/>
    <p:sldId id="310" r:id="rId20"/>
    <p:sldId id="292" r:id="rId21"/>
    <p:sldId id="293" r:id="rId22"/>
    <p:sldId id="294" r:id="rId23"/>
    <p:sldId id="295" r:id="rId24"/>
    <p:sldId id="297" r:id="rId25"/>
    <p:sldId id="298" r:id="rId26"/>
    <p:sldId id="283" r:id="rId27"/>
    <p:sldId id="272" r:id="rId28"/>
    <p:sldId id="311" r:id="rId29"/>
    <p:sldId id="312" r:id="rId30"/>
    <p:sldId id="314" r:id="rId31"/>
    <p:sldId id="316" r:id="rId32"/>
    <p:sldId id="315"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53" autoAdjust="0"/>
  </p:normalViewPr>
  <p:slideViewPr>
    <p:cSldViewPr>
      <p:cViewPr varScale="1">
        <p:scale>
          <a:sx n="65" d="100"/>
          <a:sy n="65" d="100"/>
        </p:scale>
        <p:origin x="153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D04180-9F34-46FA-B04A-46CA232CEB00}" type="datetimeFigureOut">
              <a:rPr lang="ru-RU" smtClean="0"/>
              <a:pPr/>
              <a:t>10.12.2025</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8CD67B-6412-4D84-9E0D-A6041C808578}" type="slidenum">
              <a:rPr lang="ru-RU" smtClean="0"/>
              <a:pPr/>
              <a:t>‹#›</a:t>
            </a:fld>
            <a:endParaRPr lang="ru-RU"/>
          </a:p>
        </p:txBody>
      </p:sp>
    </p:spTree>
    <p:extLst>
      <p:ext uri="{BB962C8B-B14F-4D97-AF65-F5344CB8AC3E}">
        <p14:creationId xmlns:p14="http://schemas.microsoft.com/office/powerpoint/2010/main" val="899322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288CD67B-6412-4D84-9E0D-A6041C808578}" type="slidenum">
              <a:rPr lang="ru-RU" smtClean="0"/>
              <a:pPr/>
              <a:t>26</a:t>
            </a:fld>
            <a:endParaRPr lang="ru-RU"/>
          </a:p>
        </p:txBody>
      </p:sp>
    </p:spTree>
    <p:extLst>
      <p:ext uri="{BB962C8B-B14F-4D97-AF65-F5344CB8AC3E}">
        <p14:creationId xmlns:p14="http://schemas.microsoft.com/office/powerpoint/2010/main" val="2816062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742978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992385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2966739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2322327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503145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338511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683312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855303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3494219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407722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020EC56-F92F-430C-9A43-DD8774FA4FC9}" type="datetimeFigureOut">
              <a:rPr lang="ru-RU" smtClean="0"/>
              <a:pPr/>
              <a:t>10.12.2025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4099393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0EC56-F92F-430C-9A43-DD8774FA4FC9}" type="datetimeFigureOut">
              <a:rPr lang="ru-RU" smtClean="0"/>
              <a:pPr/>
              <a:t>10.12.2025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5AE697-62F7-452F-9515-035FA1C178A4}" type="slidenum">
              <a:rPr lang="ru-RU" smtClean="0"/>
              <a:pPr/>
              <a:t>‹#›</a:t>
            </a:fld>
            <a:endParaRPr lang="ru-RU"/>
          </a:p>
        </p:txBody>
      </p:sp>
    </p:spTree>
    <p:extLst>
      <p:ext uri="{BB962C8B-B14F-4D97-AF65-F5344CB8AC3E}">
        <p14:creationId xmlns:p14="http://schemas.microsoft.com/office/powerpoint/2010/main" val="249756418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file:///C:\Users\&#1054;&#1090;&#1076;&#1077;&#1083;%20&#1086;&#1073;&#1088;&#1072;&#1079;&#1086;&#1074;&#1072;&#1085;&#1080;&#1103;\Desktop\&#1052;&#1086;&#1080;%20&#1076;&#1086;&#1082;&#1091;&#1084;&#1077;&#1085;&#1090;&#1099;\&#1053;&#1054;&#1050;&#1054;\2025\&#1055;&#1088;.%209.1.%20&#1064;&#1072;&#1090;&#1082;&#1086;&#1074;&#1089;&#1082;&#1080;&#1081;%20&#1052;&#1054;%20&#1053;&#1080;&#1078;.%20&#1086;&#1073;&#1083;..xls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484784"/>
            <a:ext cx="8060432" cy="1470025"/>
          </a:xfrm>
        </p:spPr>
        <p:txBody>
          <a:bodyPr>
            <a:noAutofit/>
          </a:bodyPr>
          <a:lstStyle/>
          <a:p>
            <a:r>
              <a:rPr lang="ru-RU" sz="32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Независимая оценка качества условий осуществления образовательной </a:t>
            </a: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деятельности </a:t>
            </a:r>
            <a:b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en-US"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8</a:t>
            </a:r>
            <a:r>
              <a:rPr lang="ru-RU" sz="3200" b="1"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образовательных </a:t>
            </a: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организаций </a:t>
            </a:r>
            <a:b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Шатковского муниципального округа </a:t>
            </a:r>
            <a:b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Нижегородской области в 202</a:t>
            </a:r>
            <a:r>
              <a:rPr lang="en-US"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5</a:t>
            </a: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году</a:t>
            </a:r>
            <a:endParaRPr lang="ru-RU" sz="32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098" name="Picture 2" descr="http://ds39.pupils.ru/upload/ds_39/information_system_409/1/7/5/3/8/item_175386/information_items_1753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9832" y="4005064"/>
            <a:ext cx="3384376" cy="25044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596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229600" cy="864096"/>
          </a:xfrm>
        </p:spPr>
        <p:txBody>
          <a:bodyPr>
            <a:no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1. Открытость </a:t>
            </a:r>
            <a:r>
              <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и доступность информации об </a:t>
            </a:r>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организациях – 34 / </a:t>
            </a:r>
            <a:r>
              <a:rPr lang="ru-RU" sz="2800" b="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33</a:t>
            </a:r>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баллов   </a:t>
            </a:r>
            <a:r>
              <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337" name="Rectangle 1"/>
          <p:cNvSpPr>
            <a:spLocks noChangeArrowheads="1"/>
          </p:cNvSpPr>
          <p:nvPr/>
        </p:nvSpPr>
        <p:spPr bwMode="auto">
          <a:xfrm>
            <a:off x="395536" y="1124744"/>
            <a:ext cx="8521899"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1.</a:t>
            </a:r>
            <a:r>
              <a:rPr kumimoji="0" lang="ru-RU" b="1" i="1"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Соответствие информации о деятельности организации,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размещенной на общедоступных информационных ресурсах,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ее содержанию и порядку (форме) размещения, установленным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нормативными правовыми актами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 информационных стендах в помещении организации и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 официальном сайте организации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информационно-телекоммуникационной сети </a:t>
            </a:r>
            <a:r>
              <a:rPr kumimoji="0" lang="ru-RU" b="1" i="1"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Интернет</a:t>
            </a:r>
            <a:r>
              <a:rPr kumimoji="0" lang="ru-RU" b="1" i="1" u="none" strike="noStrike" cap="none" normalizeH="0" baseline="0" dirty="0" smtClean="0">
                <a:ln>
                  <a:noFill/>
                </a:ln>
                <a:solidFill>
                  <a:schemeClr val="tx1"/>
                </a:solidFill>
                <a:effectLst/>
                <a:latin typeface="Calibri"/>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958698323"/>
              </p:ext>
            </p:extLst>
          </p:nvPr>
        </p:nvGraphicFramePr>
        <p:xfrm>
          <a:off x="1691680" y="3284984"/>
          <a:ext cx="6120680" cy="3207223"/>
        </p:xfrm>
        <a:graphic>
          <a:graphicData uri="http://schemas.openxmlformats.org/drawingml/2006/table">
            <a:tbl>
              <a:tblPr/>
              <a:tblGrid>
                <a:gridCol w="3932618"/>
                <a:gridCol w="2188062"/>
              </a:tblGrid>
              <a:tr h="368041">
                <a:tc>
                  <a:txBody>
                    <a:bodyPr/>
                    <a:lstStyle/>
                    <a:p>
                      <a:pPr marR="21590" algn="just">
                        <a:lnSpc>
                          <a:spcPct val="115000"/>
                        </a:lnSpc>
                        <a:spcAft>
                          <a:spcPts val="0"/>
                        </a:spcAft>
                      </a:pPr>
                      <a:r>
                        <a:rPr lang="ru-RU" sz="1800" dirty="0">
                          <a:effectLst/>
                          <a:latin typeface="Times New Roman"/>
                          <a:ea typeface="Times New Roman"/>
                          <a:cs typeface="Times New Roman"/>
                        </a:rPr>
                        <a:t>МДОУ д/с "Солнышко"</a:t>
                      </a:r>
                      <a:endParaRPr lang="ru-RU" sz="1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effectLst/>
                          <a:latin typeface="Times New Roman"/>
                          <a:ea typeface="Times New Roman"/>
                          <a:cs typeface="Times New Roman"/>
                        </a:rPr>
                        <a:t>МДОУ д/с "Светлячок"</a:t>
                      </a:r>
                      <a:endParaRPr lang="ru-RU" sz="1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effectLst/>
                          <a:latin typeface="Times New Roman"/>
                          <a:ea typeface="Times New Roman"/>
                          <a:cs typeface="Times New Roman"/>
                        </a:rPr>
                        <a:t>МДОУ д/с "Сказка"</a:t>
                      </a:r>
                      <a:endParaRPr lang="ru-RU" sz="1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chemeClr val="tx1">
                              <a:lumMod val="95000"/>
                              <a:lumOff val="5000"/>
                            </a:schemeClr>
                          </a:solidFill>
                          <a:latin typeface="Times New Roman" pitchFamily="18" charset="0"/>
                          <a:ea typeface="Calibri"/>
                          <a:cs typeface="Times New Roman" pitchFamily="18" charset="0"/>
                        </a:rPr>
                        <a:t>32</a:t>
                      </a:r>
                      <a:endParaRPr lang="ru-RU" sz="2000" b="1" dirty="0">
                        <a:solidFill>
                          <a:schemeClr val="tx1">
                            <a:lumMod val="95000"/>
                            <a:lumOff val="5000"/>
                          </a:schemeClr>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effectLst/>
                          <a:latin typeface="Times New Roman"/>
                          <a:ea typeface="Times New Roman"/>
                          <a:cs typeface="Times New Roman"/>
                        </a:rPr>
                        <a:t>МДОУ д/с "РОМАШКА"</a:t>
                      </a:r>
                      <a:endParaRPr lang="ru-RU" sz="1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chemeClr val="tx1">
                              <a:lumMod val="95000"/>
                              <a:lumOff val="5000"/>
                            </a:schemeClr>
                          </a:solidFill>
                          <a:latin typeface="Times New Roman" pitchFamily="18" charset="0"/>
                          <a:ea typeface="Calibri"/>
                          <a:cs typeface="Times New Roman" pitchFamily="18" charset="0"/>
                        </a:rPr>
                        <a:t>29</a:t>
                      </a:r>
                      <a:endParaRPr lang="ru-RU" sz="2000" b="1" dirty="0">
                        <a:solidFill>
                          <a:schemeClr val="tx1">
                            <a:lumMod val="95000"/>
                            <a:lumOff val="5000"/>
                          </a:schemeClr>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effectLst/>
                          <a:latin typeface="Times New Roman"/>
                          <a:ea typeface="Times New Roman"/>
                          <a:cs typeface="Times New Roman"/>
                        </a:rPr>
                        <a:t>МДОУ Светлогорский д/с </a:t>
                      </a:r>
                      <a:endParaRPr lang="ru-RU" sz="1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chemeClr val="tx1">
                              <a:lumMod val="95000"/>
                              <a:lumOff val="5000"/>
                            </a:schemeClr>
                          </a:solidFill>
                          <a:latin typeface="Times New Roman" pitchFamily="18" charset="0"/>
                          <a:ea typeface="Calibri"/>
                          <a:cs typeface="Times New Roman" pitchFamily="18" charset="0"/>
                        </a:rPr>
                        <a:t>31</a:t>
                      </a:r>
                      <a:endParaRPr lang="ru-RU" sz="2000" b="1" dirty="0">
                        <a:solidFill>
                          <a:schemeClr val="tx1">
                            <a:lumMod val="95000"/>
                            <a:lumOff val="5000"/>
                          </a:schemeClr>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effectLst/>
                          <a:latin typeface="Times New Roman"/>
                          <a:ea typeface="Times New Roman"/>
                          <a:cs typeface="Times New Roman"/>
                        </a:rPr>
                        <a:t>МДОУ </a:t>
                      </a:r>
                      <a:r>
                        <a:rPr lang="ru-RU" sz="1800" dirty="0" err="1">
                          <a:effectLst/>
                          <a:latin typeface="Times New Roman"/>
                          <a:ea typeface="Times New Roman"/>
                          <a:cs typeface="Times New Roman"/>
                        </a:rPr>
                        <a:t>Красноборский</a:t>
                      </a:r>
                      <a:r>
                        <a:rPr lang="ru-RU" sz="1800" dirty="0">
                          <a:effectLst/>
                          <a:latin typeface="Times New Roman"/>
                          <a:ea typeface="Times New Roman"/>
                          <a:cs typeface="Times New Roman"/>
                        </a:rPr>
                        <a:t> д/с "Колосок"</a:t>
                      </a:r>
                      <a:endParaRPr lang="ru-RU" sz="1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chemeClr val="tx1">
                              <a:lumMod val="95000"/>
                              <a:lumOff val="5000"/>
                            </a:schemeClr>
                          </a:solidFill>
                          <a:latin typeface="Times New Roman" pitchFamily="18" charset="0"/>
                          <a:ea typeface="Calibri"/>
                          <a:cs typeface="Times New Roman" pitchFamily="18" charset="0"/>
                        </a:rPr>
                        <a:t>31</a:t>
                      </a:r>
                      <a:endParaRPr lang="ru-RU" sz="2000" b="1" dirty="0">
                        <a:solidFill>
                          <a:schemeClr val="tx1">
                            <a:lumMod val="95000"/>
                            <a:lumOff val="5000"/>
                          </a:schemeClr>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solidFill>
                            <a:srgbClr val="7030A0"/>
                          </a:solidFill>
                          <a:effectLst/>
                          <a:latin typeface="Times New Roman"/>
                          <a:ea typeface="Times New Roman"/>
                          <a:cs typeface="Times New Roman"/>
                        </a:rPr>
                        <a:t>МОУ ДО ДЮЦ</a:t>
                      </a:r>
                      <a:endParaRPr lang="ru-RU" sz="1800" dirty="0">
                        <a:solidFill>
                          <a:srgbClr val="7030A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rgbClr val="7030A0"/>
                          </a:solidFill>
                          <a:latin typeface="Times New Roman" pitchFamily="18" charset="0"/>
                          <a:ea typeface="Calibri"/>
                          <a:cs typeface="Times New Roman" pitchFamily="18" charset="0"/>
                        </a:rPr>
                        <a:t>30</a:t>
                      </a:r>
                      <a:endParaRPr lang="ru-RU" sz="2000" b="1" dirty="0">
                        <a:solidFill>
                          <a:srgbClr val="7030A0"/>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marR="21590" algn="just">
                        <a:lnSpc>
                          <a:spcPct val="115000"/>
                        </a:lnSpc>
                        <a:spcAft>
                          <a:spcPts val="0"/>
                        </a:spcAft>
                      </a:pPr>
                      <a:r>
                        <a:rPr lang="ru-RU" sz="1800" dirty="0">
                          <a:solidFill>
                            <a:srgbClr val="7030A0"/>
                          </a:solidFill>
                          <a:effectLst/>
                          <a:latin typeface="Times New Roman"/>
                          <a:ea typeface="Times New Roman"/>
                          <a:cs typeface="Times New Roman"/>
                        </a:rPr>
                        <a:t>МОУ ДО ДООЦ </a:t>
                      </a:r>
                      <a:endParaRPr lang="ru-RU" sz="1800" dirty="0">
                        <a:solidFill>
                          <a:srgbClr val="7030A0"/>
                        </a:solidFill>
                        <a:effectLst/>
                        <a:latin typeface="Calibri"/>
                        <a:ea typeface="Times New Roman"/>
                        <a:cs typeface="Times New Roman"/>
                      </a:endParaRPr>
                    </a:p>
                    <a:p>
                      <a:pPr marR="21590" algn="just">
                        <a:lnSpc>
                          <a:spcPct val="115000"/>
                        </a:lnSpc>
                        <a:spcAft>
                          <a:spcPts val="0"/>
                        </a:spcAft>
                      </a:pPr>
                      <a:r>
                        <a:rPr lang="ru-RU" sz="1800" dirty="0">
                          <a:solidFill>
                            <a:srgbClr val="7030A0"/>
                          </a:solidFill>
                          <a:effectLst/>
                          <a:latin typeface="Times New Roman"/>
                          <a:ea typeface="Times New Roman"/>
                          <a:cs typeface="Times New Roman"/>
                        </a:rPr>
                        <a:t>им. </a:t>
                      </a:r>
                      <a:r>
                        <a:rPr lang="ru-RU" sz="1800" dirty="0" err="1">
                          <a:solidFill>
                            <a:srgbClr val="7030A0"/>
                          </a:solidFill>
                          <a:effectLst/>
                          <a:latin typeface="Times New Roman"/>
                          <a:ea typeface="Times New Roman"/>
                          <a:cs typeface="Times New Roman"/>
                        </a:rPr>
                        <a:t>Т.Савичевой</a:t>
                      </a:r>
                      <a:endParaRPr lang="ru-RU" sz="1800" dirty="0">
                        <a:solidFill>
                          <a:srgbClr val="7030A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rgbClr val="7030A0"/>
                          </a:solidFill>
                          <a:latin typeface="Times New Roman" pitchFamily="18" charset="0"/>
                          <a:ea typeface="Calibri"/>
                          <a:cs typeface="Times New Roman" pitchFamily="18" charset="0"/>
                        </a:rPr>
                        <a:t>32</a:t>
                      </a:r>
                      <a:endParaRPr lang="ru-RU" sz="2000" b="1" dirty="0">
                        <a:solidFill>
                          <a:srgbClr val="7030A0"/>
                        </a:solidFill>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892480" cy="1143000"/>
          </a:xfrm>
        </p:spPr>
        <p:txBody>
          <a:bodyPr>
            <a:noAutofit/>
          </a:bodyPr>
          <a:lstStyle/>
          <a:p>
            <a:r>
              <a:rPr lang="ru-RU" sz="24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Приказ Федеральной службы по надзору в сфере образования и науки РФ от 04.08.2023 г. № 1493 «Об утверждении Требований к структуре официального сайта …»</a:t>
            </a:r>
            <a:endParaRPr lang="ru-RU" sz="24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1751251317"/>
              </p:ext>
            </p:extLst>
          </p:nvPr>
        </p:nvGraphicFramePr>
        <p:xfrm>
          <a:off x="251520" y="1556792"/>
          <a:ext cx="8640960" cy="3368040"/>
        </p:xfrm>
        <a:graphic>
          <a:graphicData uri="http://schemas.openxmlformats.org/drawingml/2006/table">
            <a:tbl>
              <a:tblPr/>
              <a:tblGrid>
                <a:gridCol w="6048672"/>
                <a:gridCol w="2592288"/>
              </a:tblGrid>
              <a:tr h="336312">
                <a:tc>
                  <a:txBody>
                    <a:bodyPr/>
                    <a:lstStyle/>
                    <a:p>
                      <a:pPr>
                        <a:lnSpc>
                          <a:spcPct val="115000"/>
                        </a:lnSpc>
                        <a:spcAft>
                          <a:spcPts val="0"/>
                        </a:spcAft>
                      </a:pPr>
                      <a:r>
                        <a:rPr lang="ru-RU" sz="2000" b="1" dirty="0">
                          <a:solidFill>
                            <a:schemeClr val="tx1"/>
                          </a:solidFill>
                          <a:latin typeface="Times New Roman" pitchFamily="18" charset="0"/>
                          <a:ea typeface="Times New Roman"/>
                          <a:cs typeface="Times New Roman" pitchFamily="18" charset="0"/>
                        </a:rPr>
                        <a:t>Подраздел «Основные сведения» </a:t>
                      </a: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2000" b="1" dirty="0" smtClean="0">
                          <a:solidFill>
                            <a:schemeClr val="tx1"/>
                          </a:solidFill>
                          <a:latin typeface="Times New Roman" pitchFamily="18" charset="0"/>
                          <a:ea typeface="Times New Roman"/>
                          <a:cs typeface="Times New Roman" pitchFamily="18" charset="0"/>
                        </a:rPr>
                        <a:t>+</a:t>
                      </a:r>
                      <a:endParaRPr lang="ru-RU" sz="2000" b="1"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336312">
                <a:tc>
                  <a:txBody>
                    <a:bodyPr/>
                    <a:lstStyle/>
                    <a:p>
                      <a:pPr>
                        <a:lnSpc>
                          <a:spcPct val="115000"/>
                        </a:lnSpc>
                        <a:spcAft>
                          <a:spcPts val="0"/>
                        </a:spcAft>
                      </a:pPr>
                      <a:r>
                        <a:rPr lang="ru-RU" sz="2000" b="1" dirty="0" smtClean="0">
                          <a:latin typeface="Times New Roman"/>
                          <a:ea typeface="Times New Roman"/>
                          <a:cs typeface="Times New Roman"/>
                        </a:rPr>
                        <a:t>Подраздел</a:t>
                      </a:r>
                      <a:r>
                        <a:rPr lang="ru-RU" sz="2000" b="1" baseline="0" dirty="0" smtClean="0">
                          <a:latin typeface="Times New Roman"/>
                          <a:ea typeface="Times New Roman"/>
                          <a:cs typeface="Times New Roman"/>
                        </a:rPr>
                        <a:t> </a:t>
                      </a:r>
                      <a:r>
                        <a:rPr lang="ru-RU" sz="2000" b="1" dirty="0" smtClean="0">
                          <a:latin typeface="Times New Roman"/>
                          <a:ea typeface="Times New Roman"/>
                          <a:cs typeface="Times New Roman"/>
                        </a:rPr>
                        <a:t>«Структура </a:t>
                      </a:r>
                      <a:r>
                        <a:rPr lang="ru-RU" sz="2000" b="1" dirty="0">
                          <a:latin typeface="Times New Roman"/>
                          <a:ea typeface="Times New Roman"/>
                          <a:cs typeface="Times New Roman"/>
                        </a:rPr>
                        <a:t>и органы управления ОО»</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2000" b="1" dirty="0" smtClean="0">
                          <a:solidFill>
                            <a:schemeClr val="tx1"/>
                          </a:solidFill>
                          <a:latin typeface="Times New Roman" pitchFamily="18" charset="0"/>
                          <a:ea typeface="Times New Roman"/>
                          <a:cs typeface="Times New Roman" pitchFamily="18" charset="0"/>
                        </a:rPr>
                        <a:t>+</a:t>
                      </a:r>
                      <a:endParaRPr lang="ru-RU" sz="2000" b="1"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336312">
                <a:tc>
                  <a:txBody>
                    <a:bodyPr/>
                    <a:lstStyle/>
                    <a:p>
                      <a:pPr>
                        <a:lnSpc>
                          <a:spcPct val="115000"/>
                        </a:lnSpc>
                        <a:spcAft>
                          <a:spcPts val="0"/>
                        </a:spcAft>
                      </a:pPr>
                      <a:r>
                        <a:rPr lang="ru-RU" sz="2000" b="1" dirty="0" smtClean="0">
                          <a:latin typeface="Times New Roman"/>
                          <a:ea typeface="Times New Roman"/>
                          <a:cs typeface="Times New Roman"/>
                        </a:rPr>
                        <a:t>Подраздел</a:t>
                      </a:r>
                      <a:r>
                        <a:rPr lang="ru-RU" sz="2000" b="1" baseline="0" dirty="0" smtClean="0">
                          <a:latin typeface="Times New Roman"/>
                          <a:ea typeface="Times New Roman"/>
                          <a:cs typeface="Times New Roman"/>
                        </a:rPr>
                        <a:t> </a:t>
                      </a:r>
                      <a:r>
                        <a:rPr lang="ru-RU" sz="2000" b="1" dirty="0" smtClean="0">
                          <a:latin typeface="Times New Roman"/>
                          <a:ea typeface="Times New Roman"/>
                          <a:cs typeface="Times New Roman"/>
                        </a:rPr>
                        <a:t>«Документы</a:t>
                      </a:r>
                      <a:r>
                        <a:rPr lang="ru-RU" sz="2000" b="1" dirty="0">
                          <a:latin typeface="Times New Roman"/>
                          <a:ea typeface="Times New Roman"/>
                          <a:cs typeface="Times New Roman"/>
                        </a:rPr>
                        <a:t>»</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336312">
                <a:tc>
                  <a:txBody>
                    <a:bodyPr/>
                    <a:lstStyle/>
                    <a:p>
                      <a:pPr indent="20955" algn="just">
                        <a:spcAft>
                          <a:spcPts val="0"/>
                        </a:spcAft>
                      </a:pPr>
                      <a:r>
                        <a:rPr lang="ru-RU" sz="2000" dirty="0">
                          <a:solidFill>
                            <a:schemeClr val="tx1"/>
                          </a:solidFill>
                          <a:latin typeface="Times New Roman"/>
                          <a:ea typeface="Times New Roman"/>
                          <a:cs typeface="Calibri"/>
                        </a:rPr>
                        <a:t>устав ОО</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dirty="0" smtClean="0">
                          <a:solidFill>
                            <a:schemeClr val="tx1"/>
                          </a:solidFill>
                          <a:latin typeface="Times New Roman" pitchFamily="18" charset="0"/>
                          <a:ea typeface="Times New Roman"/>
                          <a:cs typeface="Times New Roman" pitchFamily="18" charset="0"/>
                        </a:rPr>
                        <a:t>+</a:t>
                      </a: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правила внутреннего распорядка обучающихся</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dirty="0" smtClean="0">
                          <a:solidFill>
                            <a:schemeClr val="tx1"/>
                          </a:solidFill>
                          <a:latin typeface="Times New Roman" pitchFamily="18" charset="0"/>
                          <a:ea typeface="Times New Roman"/>
                          <a:cs typeface="Times New Roman" pitchFamily="18" charset="0"/>
                        </a:rPr>
                        <a:t>+</a:t>
                      </a: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правила внутреннего трудового распорядка</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dirty="0" smtClean="0">
                          <a:solidFill>
                            <a:schemeClr val="tx1"/>
                          </a:solidFill>
                          <a:latin typeface="Times New Roman" pitchFamily="18" charset="0"/>
                          <a:ea typeface="Times New Roman"/>
                          <a:cs typeface="Times New Roman" pitchFamily="18" charset="0"/>
                        </a:rPr>
                        <a:t>+</a:t>
                      </a: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коллективный договор (при наличии)</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chemeClr val="tx1"/>
                          </a:solidFill>
                          <a:latin typeface="Times New Roman" pitchFamily="18" charset="0"/>
                          <a:ea typeface="Times New Roman"/>
                          <a:cs typeface="Times New Roman" pitchFamily="18" charset="0"/>
                        </a:rPr>
                        <a:t>+</a:t>
                      </a:r>
                      <a:endParaRPr lang="ru-RU" sz="2000" b="1"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локальные нормативные акты образовательной организации по основным вопросам организации и осуществления образовательной </a:t>
                      </a:r>
                      <a:r>
                        <a:rPr lang="ru-RU" sz="2000" dirty="0" smtClean="0">
                          <a:solidFill>
                            <a:schemeClr val="tx1"/>
                          </a:solidFill>
                          <a:latin typeface="Times New Roman"/>
                          <a:ea typeface="Times New Roman"/>
                          <a:cs typeface="Calibri"/>
                        </a:rPr>
                        <a:t>деятельности</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dirty="0" smtClean="0">
                          <a:solidFill>
                            <a:schemeClr val="tx1"/>
                          </a:solidFill>
                          <a:latin typeface="Times New Roman" pitchFamily="18" charset="0"/>
                          <a:ea typeface="Times New Roman"/>
                          <a:cs typeface="Times New Roman" pitchFamily="18" charset="0"/>
                        </a:rPr>
                        <a:t>+</a:t>
                      </a: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Содержимое 3"/>
          <p:cNvGraphicFramePr>
            <a:graphicFrameLocks/>
          </p:cNvGraphicFramePr>
          <p:nvPr>
            <p:extLst>
              <p:ext uri="{D42A27DB-BD31-4B8C-83A1-F6EECF244321}">
                <p14:modId xmlns:p14="http://schemas.microsoft.com/office/powerpoint/2010/main" val="2179611289"/>
              </p:ext>
            </p:extLst>
          </p:nvPr>
        </p:nvGraphicFramePr>
        <p:xfrm>
          <a:off x="251520" y="1268763"/>
          <a:ext cx="8640960" cy="3231605"/>
        </p:xfrm>
        <a:graphic>
          <a:graphicData uri="http://schemas.openxmlformats.org/drawingml/2006/table">
            <a:tbl>
              <a:tblPr/>
              <a:tblGrid>
                <a:gridCol w="5904656"/>
                <a:gridCol w="2736304"/>
              </a:tblGrid>
              <a:tr h="336312">
                <a:tc>
                  <a:txBody>
                    <a:bodyPr/>
                    <a:lstStyle/>
                    <a:p>
                      <a:pPr>
                        <a:lnSpc>
                          <a:spcPct val="115000"/>
                        </a:lnSpc>
                        <a:spcAft>
                          <a:spcPts val="0"/>
                        </a:spcAft>
                      </a:pPr>
                      <a:r>
                        <a:rPr lang="ru-RU" sz="2000" b="1" dirty="0" smtClean="0">
                          <a:latin typeface="Times New Roman"/>
                          <a:ea typeface="Times New Roman"/>
                          <a:cs typeface="Times New Roman"/>
                        </a:rPr>
                        <a:t>Подраздел</a:t>
                      </a:r>
                      <a:r>
                        <a:rPr lang="ru-RU" sz="2000" b="1" baseline="0" dirty="0" smtClean="0">
                          <a:latin typeface="Times New Roman"/>
                          <a:ea typeface="Times New Roman"/>
                          <a:cs typeface="Times New Roman"/>
                        </a:rPr>
                        <a:t> </a:t>
                      </a:r>
                      <a:r>
                        <a:rPr lang="ru-RU" sz="2000" b="1" dirty="0" smtClean="0">
                          <a:latin typeface="Times New Roman"/>
                          <a:ea typeface="Times New Roman"/>
                          <a:cs typeface="Times New Roman"/>
                        </a:rPr>
                        <a:t>«Документы</a:t>
                      </a:r>
                      <a:r>
                        <a:rPr lang="ru-RU" sz="2000" b="1" dirty="0">
                          <a:latin typeface="Times New Roman"/>
                          <a:ea typeface="Times New Roman"/>
                          <a:cs typeface="Times New Roman"/>
                        </a:rPr>
                        <a:t>»</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42685">
                <a:tc>
                  <a:txBody>
                    <a:bodyPr/>
                    <a:lstStyle/>
                    <a:p>
                      <a:pPr indent="20955" algn="just">
                        <a:spcAft>
                          <a:spcPts val="0"/>
                        </a:spcAft>
                      </a:pPr>
                      <a:r>
                        <a:rPr lang="ru-RU" sz="2000" dirty="0">
                          <a:solidFill>
                            <a:schemeClr val="tx1"/>
                          </a:solidFill>
                          <a:latin typeface="Times New Roman"/>
                          <a:ea typeface="Times New Roman"/>
                          <a:cs typeface="Calibri"/>
                        </a:rPr>
                        <a:t>отчет о результатах </a:t>
                      </a:r>
                      <a:r>
                        <a:rPr lang="ru-RU" sz="2000" dirty="0" err="1">
                          <a:solidFill>
                            <a:schemeClr val="tx1"/>
                          </a:solidFill>
                          <a:latin typeface="Times New Roman"/>
                          <a:ea typeface="Times New Roman"/>
                          <a:cs typeface="Calibri"/>
                        </a:rPr>
                        <a:t>самообследования</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4891">
                <a:tc>
                  <a:txBody>
                    <a:bodyPr/>
                    <a:lstStyle/>
                    <a:p>
                      <a:pPr indent="20955" algn="just">
                        <a:spcAft>
                          <a:spcPts val="0"/>
                        </a:spcAft>
                      </a:pPr>
                      <a:r>
                        <a:rPr lang="ru-RU" sz="2000" dirty="0">
                          <a:solidFill>
                            <a:schemeClr val="tx1"/>
                          </a:solidFill>
                          <a:latin typeface="Times New Roman"/>
                          <a:ea typeface="Times New Roman"/>
                          <a:cs typeface="Calibri"/>
                        </a:rPr>
                        <a:t>предписания органов, осуществляющих государственный контроль (надзор) в сфере образования, отчеты об исполнении таких предписаний (до подтверждения органом, осуществляющим государственный контроль (надзор) в сфере образования, исполнения предписания или признания его недействительным в установленном законом порядке) (при наличии)</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smtClean="0">
                          <a:solidFill>
                            <a:srgbClr val="C00000"/>
                          </a:solidFill>
                          <a:latin typeface="Times New Roman" pitchFamily="18" charset="0"/>
                          <a:ea typeface="Times New Roman"/>
                          <a:cs typeface="Times New Roman" pitchFamily="18" charset="0"/>
                        </a:rPr>
                        <a:t>Нет</a:t>
                      </a:r>
                    </a:p>
                    <a:p>
                      <a:pPr algn="ctr">
                        <a:lnSpc>
                          <a:spcPct val="115000"/>
                        </a:lnSpc>
                        <a:spcAft>
                          <a:spcPts val="0"/>
                        </a:spcAft>
                      </a:pPr>
                      <a:r>
                        <a:rPr lang="ru-RU" sz="2000" b="1" dirty="0" smtClean="0">
                          <a:solidFill>
                            <a:srgbClr val="C00000"/>
                          </a:solidFill>
                          <a:latin typeface="Times New Roman" pitchFamily="18" charset="0"/>
                          <a:ea typeface="Times New Roman"/>
                          <a:cs typeface="Times New Roman" pitchFamily="18" charset="0"/>
                        </a:rPr>
                        <a:t>(все ОО)</a:t>
                      </a:r>
                    </a:p>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2828769495"/>
              </p:ext>
            </p:extLst>
          </p:nvPr>
        </p:nvGraphicFramePr>
        <p:xfrm>
          <a:off x="251520" y="332656"/>
          <a:ext cx="8640960" cy="5482649"/>
        </p:xfrm>
        <a:graphic>
          <a:graphicData uri="http://schemas.openxmlformats.org/drawingml/2006/table">
            <a:tbl>
              <a:tblPr/>
              <a:tblGrid>
                <a:gridCol w="6408712"/>
                <a:gridCol w="2232248"/>
              </a:tblGrid>
              <a:tr h="390609">
                <a:tc>
                  <a:txBody>
                    <a:bodyPr/>
                    <a:lstStyle/>
                    <a:p>
                      <a:pPr indent="20955" algn="just">
                        <a:spcAft>
                          <a:spcPts val="0"/>
                        </a:spcAft>
                      </a:pPr>
                      <a:r>
                        <a:rPr lang="ru-RU" sz="1800" b="1" dirty="0" smtClean="0">
                          <a:latin typeface="Times New Roman"/>
                          <a:ea typeface="Times New Roman"/>
                          <a:cs typeface="Calibri"/>
                        </a:rPr>
                        <a:t>Подраздел</a:t>
                      </a:r>
                      <a:r>
                        <a:rPr lang="ru-RU" sz="1800" b="1" baseline="0" dirty="0" smtClean="0">
                          <a:latin typeface="Times New Roman"/>
                          <a:ea typeface="Times New Roman"/>
                          <a:cs typeface="Calibri"/>
                        </a:rPr>
                        <a:t> </a:t>
                      </a:r>
                      <a:r>
                        <a:rPr lang="ru-RU" sz="1800" b="1" dirty="0" smtClean="0">
                          <a:latin typeface="Times New Roman"/>
                          <a:ea typeface="Times New Roman"/>
                          <a:cs typeface="Calibri"/>
                        </a:rPr>
                        <a:t>«Образование</a:t>
                      </a:r>
                      <a:r>
                        <a:rPr lang="ru-RU" sz="1800" b="1" dirty="0">
                          <a:latin typeface="Times New Roman"/>
                          <a:ea typeface="Times New Roman"/>
                          <a:cs typeface="Calibri"/>
                        </a:rPr>
                        <a:t>»</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1800" dirty="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1409591">
                <a:tc>
                  <a:txBody>
                    <a:bodyPr/>
                    <a:lstStyle/>
                    <a:p>
                      <a:pPr indent="20955" algn="just">
                        <a:spcAft>
                          <a:spcPts val="0"/>
                        </a:spcAft>
                      </a:pPr>
                      <a:r>
                        <a:rPr lang="ru-RU" sz="1800" dirty="0">
                          <a:latin typeface="Times New Roman"/>
                          <a:ea typeface="Times New Roman"/>
                          <a:cs typeface="Calibri"/>
                        </a:rPr>
                        <a:t>о реализуемых образовательных программах с указанием учебных предметов</a:t>
                      </a:r>
                      <a:r>
                        <a:rPr lang="ru-RU" sz="1800" dirty="0" smtClean="0">
                          <a:latin typeface="Times New Roman"/>
                          <a:ea typeface="Times New Roman"/>
                          <a:cs typeface="Calibri"/>
                        </a:rPr>
                        <a:t>, … предусмотренных </a:t>
                      </a:r>
                      <a:r>
                        <a:rPr lang="ru-RU" sz="1800" dirty="0">
                          <a:latin typeface="Times New Roman"/>
                          <a:ea typeface="Times New Roman"/>
                          <a:cs typeface="Calibri"/>
                        </a:rPr>
                        <a:t>соответствующей образовательной программой (за исключением образовательных программ дошкольного образования), </a:t>
                      </a:r>
                      <a:r>
                        <a:rPr lang="ru-RU" sz="1800" dirty="0" smtClean="0">
                          <a:latin typeface="Times New Roman"/>
                          <a:ea typeface="Times New Roman"/>
                          <a:cs typeface="Calibri"/>
                        </a:rPr>
                        <a:t>… , </a:t>
                      </a:r>
                      <a:r>
                        <a:rPr lang="ru-RU" sz="1800" dirty="0">
                          <a:latin typeface="Times New Roman"/>
                          <a:ea typeface="Times New Roman"/>
                          <a:cs typeface="Calibri"/>
                        </a:rPr>
                        <a:t>с указанием для каждой из них следующей информации:</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a:solidFill>
                            <a:srgbClr val="22272F"/>
                          </a:solidFill>
                          <a:latin typeface="Times New Roman"/>
                          <a:ea typeface="Times New Roman"/>
                          <a:cs typeface="Calibri"/>
                        </a:rPr>
                        <a:t>Об уровне общего образования, о наименовании образовательной программы (для общеобразовательных программ)</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a:solidFill>
                            <a:srgbClr val="22272F"/>
                          </a:solidFill>
                          <a:latin typeface="Times New Roman"/>
                          <a:ea typeface="Times New Roman"/>
                          <a:cs typeface="Calibri"/>
                        </a:rPr>
                        <a:t>О форме обучения (за исключением образовательных программ дошкольного образования)</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8981">
                <a:tc>
                  <a:txBody>
                    <a:bodyPr/>
                    <a:lstStyle/>
                    <a:p>
                      <a:pPr indent="20955" algn="just">
                        <a:spcAft>
                          <a:spcPts val="0"/>
                        </a:spcAft>
                      </a:pPr>
                      <a:r>
                        <a:rPr lang="ru-RU" sz="1800">
                          <a:solidFill>
                            <a:srgbClr val="22272F"/>
                          </a:solidFill>
                          <a:latin typeface="Times New Roman"/>
                          <a:ea typeface="Times New Roman"/>
                          <a:cs typeface="Calibri"/>
                        </a:rPr>
                        <a:t>О численности обучающихся по реализуемым образовательным программам за счет бюджетных ассигнований федерального бюджета, бюджетов субъектов РФ, местных бюджетов и по договорам об образовании за счет средств физических и (или) юридических лиц (</a:t>
                      </a:r>
                      <a:r>
                        <a:rPr lang="ru-RU" sz="1800" b="1">
                          <a:solidFill>
                            <a:srgbClr val="22272F"/>
                          </a:solidFill>
                          <a:latin typeface="Times New Roman"/>
                          <a:ea typeface="Times New Roman"/>
                          <a:cs typeface="Calibri"/>
                        </a:rPr>
                        <a:t>в форме электронного документа</a:t>
                      </a:r>
                      <a:r>
                        <a:rPr lang="ru-RU" sz="1800">
                          <a:solidFill>
                            <a:srgbClr val="22272F"/>
                          </a:solidFill>
                          <a:latin typeface="Times New Roman"/>
                          <a:ea typeface="Times New Roman"/>
                          <a:cs typeface="Calibri"/>
                        </a:rPr>
                        <a:t>)</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smtClean="0">
                          <a:solidFill>
                            <a:srgbClr val="C00000"/>
                          </a:solidFill>
                          <a:latin typeface="Times New Roman"/>
                          <a:ea typeface="Times New Roman"/>
                          <a:cs typeface="Times New Roman"/>
                        </a:rPr>
                        <a:t>Ромашка</a:t>
                      </a:r>
                    </a:p>
                    <a:p>
                      <a:pPr algn="ctr">
                        <a:lnSpc>
                          <a:spcPct val="115000"/>
                        </a:lnSpc>
                        <a:spcAft>
                          <a:spcPts val="0"/>
                        </a:spcAft>
                      </a:pPr>
                      <a:r>
                        <a:rPr lang="ru-RU" sz="1800" b="1" dirty="0" smtClean="0">
                          <a:solidFill>
                            <a:srgbClr val="C00000"/>
                          </a:solidFill>
                          <a:latin typeface="Times New Roman"/>
                          <a:ea typeface="Times New Roman"/>
                          <a:cs typeface="Times New Roman"/>
                        </a:rPr>
                        <a:t>Светлогорский д/с</a:t>
                      </a:r>
                    </a:p>
                    <a:p>
                      <a:pPr algn="ctr">
                        <a:lnSpc>
                          <a:spcPct val="115000"/>
                        </a:lnSpc>
                        <a:spcAft>
                          <a:spcPts val="0"/>
                        </a:spcAft>
                      </a:pPr>
                      <a:r>
                        <a:rPr lang="ru-RU" sz="1800" b="1" dirty="0" err="1" smtClean="0">
                          <a:solidFill>
                            <a:srgbClr val="C00000"/>
                          </a:solidFill>
                          <a:latin typeface="Times New Roman"/>
                          <a:ea typeface="Times New Roman"/>
                          <a:cs typeface="Times New Roman"/>
                        </a:rPr>
                        <a:t>Красноборский</a:t>
                      </a:r>
                      <a:r>
                        <a:rPr lang="ru-RU" sz="1800" b="1" dirty="0" smtClean="0">
                          <a:solidFill>
                            <a:srgbClr val="C00000"/>
                          </a:solidFill>
                          <a:latin typeface="Times New Roman"/>
                          <a:ea typeface="Times New Roman"/>
                          <a:cs typeface="Times New Roman"/>
                        </a:rPr>
                        <a:t> д/с</a:t>
                      </a:r>
                    </a:p>
                    <a:p>
                      <a:pPr algn="ctr">
                        <a:lnSpc>
                          <a:spcPct val="115000"/>
                        </a:lnSpc>
                        <a:spcAft>
                          <a:spcPts val="0"/>
                        </a:spcAft>
                      </a:pPr>
                      <a:r>
                        <a:rPr lang="ru-RU" sz="1800" b="1" dirty="0" smtClean="0">
                          <a:solidFill>
                            <a:srgbClr val="C00000"/>
                          </a:solidFill>
                          <a:latin typeface="Times New Roman"/>
                          <a:ea typeface="Times New Roman"/>
                          <a:cs typeface="Times New Roman"/>
                        </a:rPr>
                        <a:t>ДЮЦ</a:t>
                      </a:r>
                      <a:endParaRPr lang="ru-RU" sz="1800" b="1" dirty="0">
                        <a:solidFill>
                          <a:srgbClr val="C00000"/>
                        </a:solidFill>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dirty="0">
                          <a:solidFill>
                            <a:srgbClr val="22272F"/>
                          </a:solidFill>
                          <a:latin typeface="Times New Roman"/>
                          <a:ea typeface="Times New Roman"/>
                          <a:cs typeface="Calibri"/>
                        </a:rPr>
                        <a:t>О численности обучающихся, являющихся иностранными гражданами, по каждой общеобразовательной программе</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err="1" smtClean="0">
                          <a:solidFill>
                            <a:srgbClr val="C00000"/>
                          </a:solidFill>
                          <a:latin typeface="Times New Roman"/>
                          <a:ea typeface="Times New Roman"/>
                          <a:cs typeface="Times New Roman"/>
                        </a:rPr>
                        <a:t>Красноборский</a:t>
                      </a:r>
                      <a:r>
                        <a:rPr lang="ru-RU" sz="1800" b="1" baseline="0" dirty="0" smtClean="0">
                          <a:solidFill>
                            <a:srgbClr val="C00000"/>
                          </a:solidFill>
                          <a:latin typeface="Times New Roman"/>
                          <a:ea typeface="Times New Roman"/>
                          <a:cs typeface="Times New Roman"/>
                        </a:rPr>
                        <a:t> д/с</a:t>
                      </a:r>
                      <a:endParaRPr lang="ru-RU" sz="1800" b="1" dirty="0">
                        <a:solidFill>
                          <a:srgbClr val="C00000"/>
                        </a:solidFill>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a:solidFill>
                            <a:srgbClr val="22272F"/>
                          </a:solidFill>
                          <a:latin typeface="Times New Roman"/>
                          <a:ea typeface="Times New Roman"/>
                          <a:cs typeface="Calibri"/>
                        </a:rPr>
                        <a:t>О языках образования (</a:t>
                      </a:r>
                      <a:r>
                        <a:rPr lang="ru-RU" sz="1800" b="1">
                          <a:solidFill>
                            <a:srgbClr val="22272F"/>
                          </a:solidFill>
                          <a:latin typeface="Times New Roman"/>
                          <a:ea typeface="Times New Roman"/>
                          <a:cs typeface="Calibri"/>
                        </a:rPr>
                        <a:t>в форме электронного документа</a:t>
                      </a:r>
                      <a:r>
                        <a:rPr lang="ru-RU" sz="1800">
                          <a:solidFill>
                            <a:srgbClr val="22272F"/>
                          </a:solidFill>
                          <a:latin typeface="Times New Roman"/>
                          <a:ea typeface="Times New Roman"/>
                          <a:cs typeface="Calibri"/>
                        </a:rPr>
                        <a:t>)</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smtClean="0">
                          <a:solidFill>
                            <a:srgbClr val="C00000"/>
                          </a:solidFill>
                          <a:latin typeface="Times New Roman"/>
                          <a:ea typeface="Times New Roman"/>
                          <a:cs typeface="Times New Roman"/>
                        </a:rPr>
                        <a:t>Ромашка</a:t>
                      </a:r>
                      <a:endParaRPr lang="ru-RU" sz="1800" b="1" dirty="0">
                        <a:solidFill>
                          <a:srgbClr val="C00000"/>
                        </a:solidFill>
                        <a:latin typeface="+mn-lt"/>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453267420"/>
              </p:ext>
            </p:extLst>
          </p:nvPr>
        </p:nvGraphicFramePr>
        <p:xfrm>
          <a:off x="323528" y="836712"/>
          <a:ext cx="8640960" cy="4308950"/>
        </p:xfrm>
        <a:graphic>
          <a:graphicData uri="http://schemas.openxmlformats.org/drawingml/2006/table">
            <a:tbl>
              <a:tblPr/>
              <a:tblGrid>
                <a:gridCol w="6408712"/>
                <a:gridCol w="2232248"/>
              </a:tblGrid>
              <a:tr h="454766">
                <a:tc>
                  <a:txBody>
                    <a:bodyPr/>
                    <a:lstStyle/>
                    <a:p>
                      <a:pPr indent="20955" algn="just">
                        <a:spcAft>
                          <a:spcPts val="0"/>
                        </a:spcAft>
                      </a:pPr>
                      <a:r>
                        <a:rPr lang="ru-RU" sz="1800" b="1" i="0" dirty="0" smtClean="0">
                          <a:solidFill>
                            <a:schemeClr val="tx1"/>
                          </a:solidFill>
                          <a:latin typeface="Times New Roman" pitchFamily="18" charset="0"/>
                          <a:ea typeface="Times New Roman"/>
                          <a:cs typeface="Times New Roman" pitchFamily="18" charset="0"/>
                        </a:rPr>
                        <a:t>Подраздел </a:t>
                      </a:r>
                      <a:r>
                        <a:rPr lang="ru-RU" sz="1800" b="1" i="0" dirty="0">
                          <a:solidFill>
                            <a:schemeClr val="tx1"/>
                          </a:solidFill>
                          <a:latin typeface="Times New Roman" pitchFamily="18" charset="0"/>
                          <a:ea typeface="Times New Roman"/>
                          <a:cs typeface="Times New Roman" pitchFamily="18" charset="0"/>
                        </a:rPr>
                        <a:t>«Руководство»</a:t>
                      </a: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i="0" dirty="0" smtClean="0">
                          <a:solidFill>
                            <a:schemeClr val="tx1"/>
                          </a:solidFill>
                          <a:latin typeface="Times New Roman" pitchFamily="18" charset="0"/>
                          <a:ea typeface="Times New Roman"/>
                          <a:cs typeface="Times New Roman" pitchFamily="18" charset="0"/>
                        </a:rPr>
                        <a:t>+</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09330">
                <a:tc>
                  <a:txBody>
                    <a:bodyPr/>
                    <a:lstStyle/>
                    <a:p>
                      <a:pPr indent="20955" algn="just">
                        <a:spcAft>
                          <a:spcPts val="0"/>
                        </a:spcAft>
                      </a:pPr>
                      <a:r>
                        <a:rPr lang="ru-RU" sz="1800" b="1" i="0" dirty="0" smtClean="0">
                          <a:solidFill>
                            <a:schemeClr val="tx1"/>
                          </a:solidFill>
                          <a:latin typeface="Times New Roman" pitchFamily="18" charset="0"/>
                          <a:ea typeface="Times New Roman"/>
                          <a:cs typeface="Times New Roman" pitchFamily="18" charset="0"/>
                        </a:rPr>
                        <a:t>Подраздел «Педагогический состав»</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i="0" dirty="0" smtClean="0">
                          <a:solidFill>
                            <a:schemeClr val="tx1"/>
                          </a:solidFill>
                          <a:latin typeface="Times New Roman" pitchFamily="18" charset="0"/>
                          <a:ea typeface="Times New Roman"/>
                          <a:cs typeface="Times New Roman" pitchFamily="18" charset="0"/>
                        </a:rPr>
                        <a:t>+</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b="1" i="0" dirty="0" smtClean="0">
                          <a:solidFill>
                            <a:schemeClr val="tx1"/>
                          </a:solidFill>
                          <a:latin typeface="Times New Roman" pitchFamily="18" charset="0"/>
                          <a:ea typeface="Times New Roman"/>
                          <a:cs typeface="Times New Roman" pitchFamily="18" charset="0"/>
                        </a:rPr>
                        <a:t>Подраздел </a:t>
                      </a:r>
                      <a:r>
                        <a:rPr lang="ru-RU" sz="1800" b="1" i="0" dirty="0">
                          <a:solidFill>
                            <a:schemeClr val="tx1"/>
                          </a:solidFill>
                          <a:latin typeface="Times New Roman" pitchFamily="18" charset="0"/>
                          <a:ea typeface="Times New Roman"/>
                          <a:cs typeface="Times New Roman" pitchFamily="18" charset="0"/>
                        </a:rPr>
                        <a:t>«Материально-техническое обеспечение и оснащенность образовательного процесса»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i="0" dirty="0" smtClean="0">
                          <a:solidFill>
                            <a:schemeClr val="tx1"/>
                          </a:solidFill>
                          <a:latin typeface="Times New Roman" pitchFamily="18" charset="0"/>
                          <a:ea typeface="Times New Roman"/>
                          <a:cs typeface="Times New Roman" pitchFamily="18" charset="0"/>
                        </a:rPr>
                        <a:t>+</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b="1" i="0" kern="1200" dirty="0" smtClean="0">
                          <a:solidFill>
                            <a:schemeClr val="tx1"/>
                          </a:solidFill>
                          <a:latin typeface="Times New Roman" pitchFamily="18" charset="0"/>
                          <a:ea typeface="+mn-ea"/>
                          <a:cs typeface="Times New Roman" pitchFamily="18" charset="0"/>
                        </a:rPr>
                        <a:t>Подраздел «Платные образовательные услуги»</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dirty="0">
                          <a:latin typeface="Times New Roman" pitchFamily="18" charset="0"/>
                          <a:ea typeface="Times New Roman"/>
                          <a:cs typeface="Times New Roman" pitchFamily="18" charset="0"/>
                        </a:rPr>
                        <a:t>О порядке оказания платных образовательных услуг, в т.ч. образец договора об оказании платных образовательных услуг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Ромашка</a:t>
                      </a:r>
                      <a:endParaRPr lang="ru-RU" sz="1800" b="1" i="0" dirty="0">
                        <a:solidFill>
                          <a:srgbClr val="C00000"/>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4766">
                <a:tc>
                  <a:txBody>
                    <a:bodyPr/>
                    <a:lstStyle/>
                    <a:p>
                      <a:pPr indent="20955" algn="just">
                        <a:spcAft>
                          <a:spcPts val="0"/>
                        </a:spcAft>
                      </a:pPr>
                      <a:r>
                        <a:rPr lang="ru-RU" sz="1800" dirty="0">
                          <a:latin typeface="Times New Roman" pitchFamily="18" charset="0"/>
                          <a:ea typeface="Times New Roman"/>
                          <a:cs typeface="Times New Roman" pitchFamily="18" charset="0"/>
                        </a:rPr>
                        <a:t>Об утверждении стоимости обучения по каждой образовательной программе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Солнышко</a:t>
                      </a:r>
                    </a:p>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Светлячок</a:t>
                      </a:r>
                    </a:p>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Сказка</a:t>
                      </a:r>
                    </a:p>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Ромашка</a:t>
                      </a:r>
                    </a:p>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Светлогорский д/с</a:t>
                      </a:r>
                    </a:p>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ДЮЦ</a:t>
                      </a:r>
                      <a:endParaRPr lang="ru-RU" sz="1800" b="1" i="0" dirty="0">
                        <a:solidFill>
                          <a:srgbClr val="C00000"/>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827584" y="1052736"/>
          <a:ext cx="7920880" cy="3434591"/>
        </p:xfrm>
        <a:graphic>
          <a:graphicData uri="http://schemas.openxmlformats.org/drawingml/2006/table">
            <a:tbl>
              <a:tblPr/>
              <a:tblGrid>
                <a:gridCol w="6480720"/>
                <a:gridCol w="1440160"/>
              </a:tblGrid>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«Финансово-хозяйственная деятельность»</a:t>
                      </a:r>
                      <a:endParaRPr lang="ru-RU" sz="180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«Вакантные места для приема (перевода) обучающихся»</a:t>
                      </a:r>
                      <a:endParaRPr lang="ru-RU" sz="18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702920">
                <a:tc>
                  <a:txBody>
                    <a:bodyPr/>
                    <a:lstStyle/>
                    <a:p>
                      <a:pPr indent="20955" algn="just">
                        <a:spcAft>
                          <a:spcPts val="0"/>
                        </a:spcAft>
                      </a:pPr>
                      <a:r>
                        <a:rPr lang="ru-RU" sz="1800" b="1" kern="1200" dirty="0" smtClean="0">
                          <a:solidFill>
                            <a:schemeClr val="tx1"/>
                          </a:solidFill>
                          <a:latin typeface="Times New Roman" pitchFamily="18" charset="0"/>
                          <a:ea typeface="+mn-ea"/>
                          <a:cs typeface="Times New Roman" pitchFamily="18" charset="0"/>
                        </a:rPr>
                        <a:t>Подраздел «Стипендии и меры поддержки обучающихся»</a:t>
                      </a:r>
                      <a:endParaRPr lang="ru-RU" sz="180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kern="1200" dirty="0" smtClean="0">
                          <a:solidFill>
                            <a:schemeClr val="tx1"/>
                          </a:solidFill>
                          <a:latin typeface="Times New Roman" pitchFamily="18" charset="0"/>
                          <a:ea typeface="+mn-ea"/>
                          <a:cs typeface="Times New Roman" pitchFamily="18" charset="0"/>
                        </a:rPr>
                        <a:t>Подраздел «Международное сотрудничество»</a:t>
                      </a:r>
                      <a:endParaRPr lang="ru-RU" sz="180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«Организация питания в образовательной организации»</a:t>
                      </a:r>
                      <a:endParaRPr lang="ru-RU" sz="18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«Образовательные стандарты и требования»</a:t>
                      </a:r>
                      <a:endParaRPr lang="ru-RU" sz="18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143000"/>
          </a:xfrm>
        </p:spPr>
        <p:txBody>
          <a:bodyPr>
            <a:no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1. Открытость и доступность информации об организации, осуществляющей образовательную деятельность</a:t>
            </a:r>
            <a:r>
              <a:rPr lang="ru-RU" sz="2800"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2800"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ru-RU" sz="28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3009" name="Rectangle 1"/>
          <p:cNvSpPr>
            <a:spLocks noChangeArrowheads="1"/>
          </p:cNvSpPr>
          <p:nvPr/>
        </p:nvSpPr>
        <p:spPr bwMode="auto">
          <a:xfrm>
            <a:off x="899592" y="1844824"/>
            <a:ext cx="777686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2800"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2. Наличие на официальном сайте организации (учреждения) информации о дистанционных способах обратной связи и взаимодействия с получателями услуг и их функционирование – 100% ОУ</a:t>
            </a:r>
            <a:endParaRPr kumimoji="0" lang="ru-RU" sz="2800" b="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2. Комфортность условий, в которых осуществляется образовательная деятельность</a:t>
            </a:r>
            <a:b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ru-RU" sz="28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683568" y="5733256"/>
            <a:ext cx="8229600" cy="720080"/>
          </a:xfrm>
        </p:spPr>
        <p:txBody>
          <a:bodyPr/>
          <a:lstStyle/>
          <a:p>
            <a:pPr algn="ctr">
              <a:buNone/>
            </a:pPr>
            <a:r>
              <a:rPr lang="ru-RU" b="1" dirty="0" smtClean="0">
                <a:solidFill>
                  <a:srgbClr val="002060"/>
                </a:solidFill>
                <a:latin typeface="Times New Roman" pitchFamily="18" charset="0"/>
                <a:cs typeface="Times New Roman" pitchFamily="18" charset="0"/>
              </a:rPr>
              <a:t>Соответствие – 100% ОУ</a:t>
            </a:r>
            <a:endParaRPr lang="ru-RU" b="1" dirty="0">
              <a:solidFill>
                <a:srgbClr val="002060"/>
              </a:solidFill>
              <a:latin typeface="Times New Roman" pitchFamily="18" charset="0"/>
              <a:cs typeface="Times New Roman" pitchFamily="18" charset="0"/>
            </a:endParaRPr>
          </a:p>
        </p:txBody>
      </p:sp>
      <p:graphicFrame>
        <p:nvGraphicFramePr>
          <p:cNvPr id="6" name="Таблица 5"/>
          <p:cNvGraphicFramePr>
            <a:graphicFrameLocks noGrp="1"/>
          </p:cNvGraphicFramePr>
          <p:nvPr/>
        </p:nvGraphicFramePr>
        <p:xfrm>
          <a:off x="467544" y="1556792"/>
          <a:ext cx="8208912" cy="3751312"/>
        </p:xfrm>
        <a:graphic>
          <a:graphicData uri="http://schemas.openxmlformats.org/drawingml/2006/table">
            <a:tbl>
              <a:tblPr/>
              <a:tblGrid>
                <a:gridCol w="8208912"/>
              </a:tblGrid>
              <a:tr h="1008112">
                <a:tc>
                  <a:txBody>
                    <a:bodyPr/>
                    <a:lstStyle/>
                    <a:p>
                      <a:pPr algn="ctr">
                        <a:lnSpc>
                          <a:spcPct val="115000"/>
                        </a:lnSpc>
                        <a:spcAft>
                          <a:spcPts val="0"/>
                        </a:spcAft>
                      </a:pP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Обеспечение в организации </a:t>
                      </a:r>
                      <a:r>
                        <a:rPr lang="ru-RU" sz="1800" b="1" dirty="0" smtClean="0">
                          <a:latin typeface="Times New Roman"/>
                          <a:ea typeface="Times New Roman"/>
                          <a:cs typeface="Times New Roman"/>
                        </a:rPr>
                        <a:t>комфортных </a:t>
                      </a:r>
                      <a:r>
                        <a:rPr lang="ru-RU" sz="1800" b="1" dirty="0">
                          <a:latin typeface="Times New Roman"/>
                          <a:ea typeface="Times New Roman"/>
                          <a:cs typeface="Times New Roman"/>
                        </a:rPr>
                        <a:t>условий,</a:t>
                      </a: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в которых осуществляется </a:t>
                      </a:r>
                      <a:r>
                        <a:rPr lang="ru-RU" sz="1800" b="1" dirty="0" smtClean="0">
                          <a:latin typeface="Times New Roman"/>
                          <a:ea typeface="Times New Roman"/>
                          <a:cs typeface="Times New Roman"/>
                        </a:rPr>
                        <a:t>образовательная </a:t>
                      </a:r>
                      <a:r>
                        <a:rPr lang="ru-RU" sz="1800" b="1" dirty="0">
                          <a:latin typeface="Times New Roman"/>
                          <a:ea typeface="Times New Roman"/>
                          <a:cs typeface="Times New Roman"/>
                        </a:rPr>
                        <a:t>деятельность</a:t>
                      </a:r>
                      <a:endParaRPr lang="ru-RU" sz="18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457194">
                <a:tc>
                  <a:txBody>
                    <a:bodyPr/>
                    <a:lstStyle/>
                    <a:p>
                      <a:pPr indent="20955" algn="just">
                        <a:spcAft>
                          <a:spcPts val="0"/>
                        </a:spcAft>
                      </a:pPr>
                      <a:r>
                        <a:rPr lang="ru-RU" sz="1800">
                          <a:solidFill>
                            <a:srgbClr val="000000"/>
                          </a:solidFill>
                          <a:latin typeface="Times New Roman"/>
                          <a:ea typeface="Calibri"/>
                          <a:cs typeface="Calibri"/>
                        </a:rPr>
                        <a:t>наличие комфортной зоны отдыха (ожидания) оборудованной соответствующей мебелью</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indent="20955" algn="just">
                        <a:spcAft>
                          <a:spcPts val="0"/>
                        </a:spcAft>
                      </a:pPr>
                      <a:r>
                        <a:rPr lang="ru-RU" sz="1800">
                          <a:solidFill>
                            <a:srgbClr val="000000"/>
                          </a:solidFill>
                          <a:latin typeface="Times New Roman"/>
                          <a:ea typeface="Calibri"/>
                          <a:cs typeface="Calibri"/>
                        </a:rPr>
                        <a:t>наличие и понятность навигации внутри организации </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algn="just">
                        <a:spcAft>
                          <a:spcPts val="0"/>
                        </a:spcAft>
                      </a:pPr>
                      <a:r>
                        <a:rPr lang="ru-RU" sz="1800">
                          <a:solidFill>
                            <a:srgbClr val="000000"/>
                          </a:solidFill>
                          <a:latin typeface="Times New Roman"/>
                          <a:ea typeface="Calibri"/>
                          <a:cs typeface="Calibri"/>
                        </a:rPr>
                        <a:t>наличие и доступность питьевой воды</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indent="20955" algn="just">
                        <a:spcAft>
                          <a:spcPts val="0"/>
                        </a:spcAft>
                      </a:pPr>
                      <a:r>
                        <a:rPr lang="ru-RU" sz="1800">
                          <a:solidFill>
                            <a:srgbClr val="000000"/>
                          </a:solidFill>
                          <a:latin typeface="Times New Roman"/>
                          <a:ea typeface="Calibri"/>
                          <a:cs typeface="Calibri"/>
                        </a:rPr>
                        <a:t>наличие и доступность санитарно-гигиенических помещений</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indent="20955" algn="just">
                        <a:spcAft>
                          <a:spcPts val="0"/>
                        </a:spcAft>
                      </a:pPr>
                      <a:r>
                        <a:rPr lang="ru-RU" sz="1800">
                          <a:solidFill>
                            <a:srgbClr val="000000"/>
                          </a:solidFill>
                          <a:latin typeface="Times New Roman"/>
                          <a:ea typeface="Calibri"/>
                          <a:cs typeface="Calibri"/>
                        </a:rPr>
                        <a:t>санитарное состояние помещений организации </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194">
                <a:tc>
                  <a:txBody>
                    <a:bodyPr/>
                    <a:lstStyle/>
                    <a:p>
                      <a:pPr indent="20955" algn="just">
                        <a:spcAft>
                          <a:spcPts val="0"/>
                        </a:spcAft>
                      </a:pPr>
                      <a:r>
                        <a:rPr lang="ru-RU" sz="1800">
                          <a:solidFill>
                            <a:srgbClr val="000000"/>
                          </a:solidFill>
                          <a:latin typeface="Times New Roman"/>
                          <a:ea typeface="Calibri"/>
                          <a:cs typeface="Calibri"/>
                        </a:rPr>
                        <a:t>транспортная доступность (доступность общественного транспорта и наличие парковки)</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194">
                <a:tc>
                  <a:txBody>
                    <a:bodyPr/>
                    <a:lstStyle/>
                    <a:p>
                      <a:pPr indent="20955" algn="just">
                        <a:spcAft>
                          <a:spcPts val="0"/>
                        </a:spcAft>
                      </a:pPr>
                      <a:r>
                        <a:rPr lang="ru-RU" sz="1800" dirty="0">
                          <a:solidFill>
                            <a:srgbClr val="000000"/>
                          </a:solidFill>
                          <a:latin typeface="Times New Roman"/>
                          <a:ea typeface="Calibri"/>
                          <a:cs typeface="Calibri"/>
                        </a:rPr>
                        <a:t>доступность записи на получение услуги (по телефону, с использованием сети «Интернет» на официальном сайте организации и пр.)</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994122"/>
          </a:xfrm>
        </p:spPr>
        <p:txBody>
          <a:bodyPr>
            <a:norm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3. Доступность образовательной деятельности для инвалидов</a:t>
            </a:r>
            <a:endParaRPr lang="ru-RU" sz="28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5057" name="Rectangle 1"/>
          <p:cNvSpPr>
            <a:spLocks noChangeArrowheads="1"/>
          </p:cNvSpPr>
          <p:nvPr/>
        </p:nvSpPr>
        <p:spPr bwMode="auto">
          <a:xfrm>
            <a:off x="899592" y="1124744"/>
            <a:ext cx="781236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1. Оборудование территории, прилегающей к зданиям организации, и помещений с учетом доступности для инвалидов</a:t>
            </a:r>
            <a:endParaRPr kumimoji="0" lang="ru-RU" b="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435446176"/>
              </p:ext>
            </p:extLst>
          </p:nvPr>
        </p:nvGraphicFramePr>
        <p:xfrm>
          <a:off x="0" y="1772816"/>
          <a:ext cx="8964486" cy="4968552"/>
        </p:xfrm>
        <a:graphic>
          <a:graphicData uri="http://schemas.openxmlformats.org/drawingml/2006/table">
            <a:tbl>
              <a:tblPr/>
              <a:tblGrid>
                <a:gridCol w="429839"/>
                <a:gridCol w="4184794"/>
                <a:gridCol w="532699"/>
                <a:gridCol w="532699"/>
                <a:gridCol w="532699"/>
                <a:gridCol w="532699"/>
                <a:gridCol w="532699"/>
                <a:gridCol w="532699"/>
                <a:gridCol w="532699"/>
                <a:gridCol w="620960"/>
              </a:tblGrid>
              <a:tr h="2146053">
                <a:tc>
                  <a:txBody>
                    <a:bodyPr/>
                    <a:lstStyle/>
                    <a:p>
                      <a:pPr algn="ctr">
                        <a:lnSpc>
                          <a:spcPct val="115000"/>
                        </a:lnSpc>
                        <a:spcAft>
                          <a:spcPts val="0"/>
                        </a:spcAft>
                      </a:pP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 </a:t>
                      </a:r>
                      <a:r>
                        <a:rPr lang="ru-RU" sz="1600" b="1" dirty="0" err="1">
                          <a:latin typeface="Times New Roman"/>
                          <a:ea typeface="Times New Roman"/>
                          <a:cs typeface="Times New Roman"/>
                        </a:rPr>
                        <a:t>п</a:t>
                      </a:r>
                      <a:r>
                        <a:rPr lang="en-US" sz="1600" b="1" dirty="0">
                          <a:latin typeface="Times New Roman"/>
                          <a:ea typeface="Times New Roman"/>
                          <a:cs typeface="Times New Roman"/>
                        </a:rPr>
                        <a:t>/</a:t>
                      </a:r>
                      <a:r>
                        <a:rPr lang="ru-RU" sz="1600" b="1" dirty="0" err="1">
                          <a:latin typeface="Times New Roman"/>
                          <a:ea typeface="Times New Roman"/>
                          <a:cs typeface="Times New Roman"/>
                        </a:rPr>
                        <a:t>п</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Оборудование территории,</a:t>
                      </a: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прилегающей к зданиям организации, </a:t>
                      </a: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и помещений</a:t>
                      </a: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с учетом доступности для инвалидов</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20955">
                        <a:spcAft>
                          <a:spcPts val="0"/>
                        </a:spcAft>
                      </a:pPr>
                      <a:r>
                        <a:rPr lang="ru-RU" sz="1400" b="1" dirty="0">
                          <a:effectLst/>
                          <a:latin typeface="Times New Roman"/>
                          <a:ea typeface="Times New Roman"/>
                          <a:cs typeface="Times New Roman"/>
                        </a:rPr>
                        <a:t>МДОУ д/с "Солнышко"</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д/с "Светлячок"</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д/с "Сказка"</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д/с "РОМАШКА"</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Светлогорский д/с</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a:t>
                      </a:r>
                      <a:r>
                        <a:rPr lang="ru-RU" sz="1400" b="1" dirty="0" err="1">
                          <a:effectLst/>
                          <a:latin typeface="Times New Roman"/>
                          <a:ea typeface="Times New Roman"/>
                          <a:cs typeface="Times New Roman"/>
                        </a:rPr>
                        <a:t>Красноборский</a:t>
                      </a:r>
                      <a:r>
                        <a:rPr lang="ru-RU" sz="1400" b="1" dirty="0">
                          <a:effectLst/>
                          <a:latin typeface="Times New Roman"/>
                          <a:ea typeface="Times New Roman"/>
                          <a:cs typeface="Times New Roman"/>
                        </a:rPr>
                        <a:t> </a:t>
                      </a:r>
                      <a:endParaRPr lang="ru-RU" sz="1400" b="1" dirty="0">
                        <a:effectLst/>
                        <a:latin typeface="Calibri"/>
                        <a:ea typeface="Times New Roman"/>
                        <a:cs typeface="Times New Roman"/>
                      </a:endParaRPr>
                    </a:p>
                    <a:p>
                      <a:pPr marL="20955">
                        <a:spcAft>
                          <a:spcPts val="0"/>
                        </a:spcAft>
                      </a:pPr>
                      <a:r>
                        <a:rPr lang="ru-RU" sz="1400" b="1" dirty="0">
                          <a:effectLst/>
                          <a:latin typeface="Times New Roman"/>
                          <a:ea typeface="Times New Roman"/>
                          <a:cs typeface="Times New Roman"/>
                        </a:rPr>
                        <a:t>д/с "Колосок"</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МОУ ДО ДЮЦ</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МОУ ДО ДООЦ </a:t>
                      </a:r>
                      <a:r>
                        <a:rPr lang="ru-RU" sz="1400" b="1" dirty="0" err="1">
                          <a:effectLst/>
                          <a:latin typeface="Times New Roman"/>
                          <a:ea typeface="Times New Roman"/>
                          <a:cs typeface="Times New Roman"/>
                        </a:rPr>
                        <a:t>им.Т.Савичевой</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57">
                <a:tc>
                  <a:txBody>
                    <a:bodyPr/>
                    <a:lstStyle/>
                    <a:p>
                      <a:pPr algn="ctr">
                        <a:lnSpc>
                          <a:spcPct val="115000"/>
                        </a:lnSpc>
                        <a:spcAft>
                          <a:spcPts val="0"/>
                        </a:spcAft>
                      </a:pPr>
                      <a:r>
                        <a:rPr lang="ru-RU" sz="1600" dirty="0">
                          <a:latin typeface="Times New Roman"/>
                          <a:ea typeface="Times New Roman"/>
                          <a:cs typeface="Times New Roman"/>
                        </a:rPr>
                        <a:t>1</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dirty="0">
                          <a:latin typeface="Times New Roman"/>
                          <a:ea typeface="Times New Roman"/>
                          <a:cs typeface="Calibri"/>
                        </a:rPr>
                        <a:t>оборудование входных групп пандусами (подъемными платформами)</a:t>
                      </a:r>
                      <a:endParaRPr lang="ru-RU" sz="16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57">
                <a:tc>
                  <a:txBody>
                    <a:bodyPr/>
                    <a:lstStyle/>
                    <a:p>
                      <a:pPr algn="ctr">
                        <a:lnSpc>
                          <a:spcPct val="115000"/>
                        </a:lnSpc>
                        <a:spcAft>
                          <a:spcPts val="0"/>
                        </a:spcAft>
                      </a:pPr>
                      <a:r>
                        <a:rPr lang="ru-RU" sz="1600">
                          <a:latin typeface="Times New Roman"/>
                          <a:ea typeface="Times New Roman"/>
                          <a:cs typeface="Times New Roman"/>
                        </a:rPr>
                        <a:t>2</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dirty="0">
                          <a:latin typeface="Times New Roman"/>
                          <a:ea typeface="Times New Roman"/>
                          <a:cs typeface="Calibri"/>
                        </a:rPr>
                        <a:t>наличие выделенных стоянок для автотранспортных средств инвалидов</a:t>
                      </a:r>
                      <a:endParaRPr lang="ru-RU" sz="16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57">
                <a:tc>
                  <a:txBody>
                    <a:bodyPr/>
                    <a:lstStyle/>
                    <a:p>
                      <a:pPr algn="ctr">
                        <a:lnSpc>
                          <a:spcPct val="115000"/>
                        </a:lnSpc>
                        <a:spcAft>
                          <a:spcPts val="0"/>
                        </a:spcAft>
                      </a:pPr>
                      <a:r>
                        <a:rPr lang="ru-RU" sz="1600">
                          <a:latin typeface="Times New Roman"/>
                          <a:ea typeface="Times New Roman"/>
                          <a:cs typeface="Times New Roman"/>
                        </a:rPr>
                        <a:t>3</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dirty="0">
                          <a:latin typeface="Times New Roman"/>
                          <a:ea typeface="Times New Roman"/>
                          <a:cs typeface="Calibri"/>
                        </a:rPr>
                        <a:t>наличие адаптированных лифтов, поручней, расширенных дверных проемов</a:t>
                      </a:r>
                      <a:endParaRPr lang="ru-RU" sz="16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да</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246">
                <a:tc>
                  <a:txBody>
                    <a:bodyPr/>
                    <a:lstStyle/>
                    <a:p>
                      <a:pPr algn="ctr">
                        <a:lnSpc>
                          <a:spcPct val="115000"/>
                        </a:lnSpc>
                        <a:spcAft>
                          <a:spcPts val="0"/>
                        </a:spcAft>
                      </a:pPr>
                      <a:r>
                        <a:rPr lang="ru-RU" sz="1600">
                          <a:latin typeface="Times New Roman"/>
                          <a:ea typeface="Times New Roman"/>
                          <a:cs typeface="Times New Roman"/>
                        </a:rPr>
                        <a:t>4</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a:latin typeface="Times New Roman"/>
                          <a:ea typeface="Times New Roman"/>
                          <a:cs typeface="Calibri"/>
                        </a:rPr>
                        <a:t>наличие сменных кресел-колясок</a:t>
                      </a:r>
                      <a:endParaRPr lang="ru-RU" sz="16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9336">
                <a:tc>
                  <a:txBody>
                    <a:bodyPr/>
                    <a:lstStyle/>
                    <a:p>
                      <a:pPr algn="ctr">
                        <a:lnSpc>
                          <a:spcPct val="115000"/>
                        </a:lnSpc>
                        <a:spcAft>
                          <a:spcPts val="0"/>
                        </a:spcAft>
                      </a:pPr>
                      <a:r>
                        <a:rPr lang="ru-RU" sz="1600">
                          <a:latin typeface="Times New Roman"/>
                          <a:ea typeface="Times New Roman"/>
                          <a:cs typeface="Times New Roman"/>
                        </a:rPr>
                        <a:t>5</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a:latin typeface="Times New Roman"/>
                          <a:ea typeface="Calibri"/>
                          <a:cs typeface="Calibri"/>
                        </a:rPr>
                        <a:t>наличие специально оборудованных для инвалидов санитарно-гигиенических помещений</a:t>
                      </a:r>
                      <a:endParaRPr lang="ru-RU" sz="16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effectLst/>
                          <a:latin typeface="Times New Roman"/>
                          <a:ea typeface="Times New Roman"/>
                          <a:cs typeface="Times New Roman"/>
                        </a:rPr>
                        <a:t>нет</a:t>
                      </a:r>
                      <a:endParaRPr lang="ru-RU"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effectLst/>
                          <a:latin typeface="Times New Roman"/>
                          <a:ea typeface="Times New Roman"/>
                          <a:cs typeface="Times New Roman"/>
                        </a:rPr>
                        <a:t>да</a:t>
                      </a:r>
                      <a:endParaRPr lang="ru-RU"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246">
                <a:tc>
                  <a:txBody>
                    <a:bodyPr/>
                    <a:lstStyle/>
                    <a:p>
                      <a:pPr algn="ctr">
                        <a:lnSpc>
                          <a:spcPct val="115000"/>
                        </a:lnSpc>
                        <a:spcAft>
                          <a:spcPts val="0"/>
                        </a:spcAft>
                      </a:pPr>
                      <a:endParaRPr lang="ru-RU" sz="16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indent="20955" algn="just">
                        <a:spcAft>
                          <a:spcPts val="0"/>
                        </a:spcAft>
                      </a:pPr>
                      <a:r>
                        <a:rPr lang="ru-RU" sz="1600" b="1">
                          <a:latin typeface="Times New Roman"/>
                          <a:ea typeface="Calibri"/>
                          <a:cs typeface="Calibri"/>
                        </a:rPr>
                        <a:t>Итого (баллов)</a:t>
                      </a:r>
                      <a:endParaRPr lang="ru-RU" sz="16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1</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0</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1</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0</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1</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0</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2</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panose="02020603050405020304" pitchFamily="18" charset="0"/>
                          <a:ea typeface="Times New Roman"/>
                          <a:cs typeface="Times New Roman" panose="02020603050405020304" pitchFamily="18" charset="0"/>
                        </a:rPr>
                        <a:t>3</a:t>
                      </a:r>
                      <a:endParaRPr lang="ru-RU" sz="1600" b="1" dirty="0">
                        <a:latin typeface="Times New Roman" panose="02020603050405020304" pitchFamily="18" charset="0"/>
                        <a:ea typeface="Times New Roman"/>
                        <a:cs typeface="Times New Roman" panose="02020603050405020304"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052736"/>
          </a:xfrm>
        </p:spPr>
        <p:txBody>
          <a:bodyPr>
            <a:norm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3. Доступность образовательной деятельности для инвалидов</a:t>
            </a:r>
            <a:endParaRPr lang="ru-RU" sz="2800" dirty="0"/>
          </a:p>
        </p:txBody>
      </p:sp>
      <p:sp>
        <p:nvSpPr>
          <p:cNvPr id="46081" name="Rectangle 1"/>
          <p:cNvSpPr>
            <a:spLocks noChangeArrowheads="1"/>
          </p:cNvSpPr>
          <p:nvPr/>
        </p:nvSpPr>
        <p:spPr bwMode="auto">
          <a:xfrm>
            <a:off x="1187624" y="1052736"/>
            <a:ext cx="75608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2. Обеспечение в организации условий доступности, </a:t>
            </a:r>
            <a:endParaRPr kumimoji="0" lang="ru-RU" sz="1600" b="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позволяющих инвалидам получать образовательные услуги наравне с другими</a:t>
            </a:r>
            <a:endParaRPr kumimoji="0" lang="ru-RU" sz="1600" b="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985219750"/>
              </p:ext>
            </p:extLst>
          </p:nvPr>
        </p:nvGraphicFramePr>
        <p:xfrm>
          <a:off x="0" y="1637512"/>
          <a:ext cx="9143999" cy="5172697"/>
        </p:xfrm>
        <a:graphic>
          <a:graphicData uri="http://schemas.openxmlformats.org/drawingml/2006/table">
            <a:tbl>
              <a:tblPr/>
              <a:tblGrid>
                <a:gridCol w="538068"/>
                <a:gridCol w="4123085"/>
                <a:gridCol w="538068"/>
                <a:gridCol w="538068"/>
                <a:gridCol w="538068"/>
                <a:gridCol w="538068"/>
                <a:gridCol w="538068"/>
                <a:gridCol w="627219"/>
                <a:gridCol w="627219"/>
                <a:gridCol w="538068"/>
              </a:tblGrid>
              <a:tr h="1697766">
                <a:tc>
                  <a:txBody>
                    <a:bodyPr/>
                    <a:lstStyle/>
                    <a:p>
                      <a:pPr algn="ctr">
                        <a:lnSpc>
                          <a:spcPct val="115000"/>
                        </a:lnSpc>
                        <a:spcAft>
                          <a:spcPts val="0"/>
                        </a:spcAft>
                      </a:pP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 </a:t>
                      </a:r>
                      <a:r>
                        <a:rPr lang="ru-RU" sz="1400" b="1" dirty="0" err="1">
                          <a:latin typeface="Times New Roman"/>
                          <a:ea typeface="Times New Roman"/>
                          <a:cs typeface="Times New Roman"/>
                        </a:rPr>
                        <a:t>п</a:t>
                      </a:r>
                      <a:r>
                        <a:rPr lang="en-US" sz="1400" b="1" dirty="0">
                          <a:latin typeface="Times New Roman"/>
                          <a:ea typeface="Times New Roman"/>
                          <a:cs typeface="Times New Roman"/>
                        </a:rPr>
                        <a:t>/</a:t>
                      </a:r>
                      <a:r>
                        <a:rPr lang="ru-RU" sz="1400" b="1" dirty="0" err="1">
                          <a:latin typeface="Times New Roman"/>
                          <a:ea typeface="Times New Roman"/>
                          <a:cs typeface="Times New Roman"/>
                        </a:rPr>
                        <a:t>п</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Обеспечение в организации </a:t>
                      </a:r>
                      <a:r>
                        <a:rPr lang="ru-RU" sz="1400" b="1" dirty="0" smtClean="0">
                          <a:latin typeface="Times New Roman"/>
                          <a:ea typeface="Times New Roman"/>
                          <a:cs typeface="Times New Roman"/>
                        </a:rPr>
                        <a:t> условий </a:t>
                      </a:r>
                      <a:r>
                        <a:rPr lang="ru-RU" sz="1400" b="1" dirty="0">
                          <a:latin typeface="Times New Roman"/>
                          <a:ea typeface="Times New Roman"/>
                          <a:cs typeface="Times New Roman"/>
                        </a:rPr>
                        <a:t>доступности</a:t>
                      </a:r>
                      <a:r>
                        <a:rPr lang="ru-RU" sz="1400" b="1" dirty="0" smtClean="0">
                          <a:latin typeface="Times New Roman"/>
                          <a:ea typeface="Times New Roman"/>
                          <a:cs typeface="Times New Roman"/>
                        </a:rPr>
                        <a:t>, позволяющих </a:t>
                      </a:r>
                      <a:r>
                        <a:rPr lang="ru-RU" sz="1400" b="1" dirty="0">
                          <a:latin typeface="Times New Roman"/>
                          <a:ea typeface="Times New Roman"/>
                          <a:cs typeface="Times New Roman"/>
                        </a:rPr>
                        <a:t>инвалидам</a:t>
                      </a: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 получать образовательные </a:t>
                      </a: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услуги наравне с другими </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20955">
                        <a:spcAft>
                          <a:spcPts val="0"/>
                        </a:spcAft>
                      </a:pPr>
                      <a:r>
                        <a:rPr lang="ru-RU" sz="1400" b="1" dirty="0">
                          <a:effectLst/>
                          <a:latin typeface="Times New Roman"/>
                          <a:ea typeface="Times New Roman"/>
                          <a:cs typeface="Times New Roman"/>
                        </a:rPr>
                        <a:t>МДОУ д/с "Солнышко"</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д/с "Светлячок"</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д/с "Сказка"</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a:t>
                      </a:r>
                      <a:endParaRPr lang="ru-RU" sz="1400" b="1" dirty="0">
                        <a:effectLst/>
                        <a:latin typeface="Calibri"/>
                        <a:ea typeface="Times New Roman"/>
                        <a:cs typeface="Times New Roman"/>
                      </a:endParaRPr>
                    </a:p>
                    <a:p>
                      <a:pPr marL="20955">
                        <a:spcAft>
                          <a:spcPts val="0"/>
                        </a:spcAft>
                      </a:pPr>
                      <a:r>
                        <a:rPr lang="ru-RU" sz="1400" b="1" dirty="0">
                          <a:effectLst/>
                          <a:latin typeface="Times New Roman"/>
                          <a:ea typeface="Times New Roman"/>
                          <a:cs typeface="Times New Roman"/>
                        </a:rPr>
                        <a:t>д/с "РОМАШКА"</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a:t>
                      </a:r>
                      <a:endParaRPr lang="ru-RU" sz="1400" b="1" dirty="0">
                        <a:effectLst/>
                        <a:latin typeface="Calibri"/>
                        <a:ea typeface="Times New Roman"/>
                        <a:cs typeface="Times New Roman"/>
                      </a:endParaRPr>
                    </a:p>
                    <a:p>
                      <a:pPr marL="20955">
                        <a:spcAft>
                          <a:spcPts val="0"/>
                        </a:spcAft>
                      </a:pPr>
                      <a:r>
                        <a:rPr lang="ru-RU" sz="1400" b="1" dirty="0">
                          <a:effectLst/>
                          <a:latin typeface="Times New Roman"/>
                          <a:ea typeface="Times New Roman"/>
                          <a:cs typeface="Times New Roman"/>
                        </a:rPr>
                        <a:t>Светлогорский д/с</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МДОУ </a:t>
                      </a:r>
                      <a:r>
                        <a:rPr lang="ru-RU" sz="1400" b="1" dirty="0" err="1">
                          <a:effectLst/>
                          <a:latin typeface="Times New Roman"/>
                          <a:ea typeface="Times New Roman"/>
                          <a:cs typeface="Times New Roman"/>
                        </a:rPr>
                        <a:t>Красноборский</a:t>
                      </a:r>
                      <a:r>
                        <a:rPr lang="ru-RU" sz="1400" b="1" dirty="0">
                          <a:effectLst/>
                          <a:latin typeface="Times New Roman"/>
                          <a:ea typeface="Times New Roman"/>
                          <a:cs typeface="Times New Roman"/>
                        </a:rPr>
                        <a:t> </a:t>
                      </a:r>
                      <a:endParaRPr lang="ru-RU" sz="1400" b="1" dirty="0">
                        <a:effectLst/>
                        <a:latin typeface="Calibri"/>
                        <a:ea typeface="Times New Roman"/>
                        <a:cs typeface="Times New Roman"/>
                      </a:endParaRPr>
                    </a:p>
                    <a:p>
                      <a:pPr marL="20955">
                        <a:spcAft>
                          <a:spcPts val="0"/>
                        </a:spcAft>
                      </a:pPr>
                      <a:r>
                        <a:rPr lang="ru-RU" sz="1400" b="1" dirty="0">
                          <a:effectLst/>
                          <a:latin typeface="Times New Roman"/>
                          <a:ea typeface="Times New Roman"/>
                          <a:cs typeface="Times New Roman"/>
                        </a:rPr>
                        <a:t>д/с "Колосок"</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МОУ ДО ДЮЦ</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955">
                        <a:spcAft>
                          <a:spcPts val="0"/>
                        </a:spcAft>
                      </a:pPr>
                      <a:r>
                        <a:rPr lang="ru-RU" sz="1400" b="1" dirty="0">
                          <a:effectLst/>
                          <a:latin typeface="Times New Roman"/>
                          <a:ea typeface="Times New Roman"/>
                          <a:cs typeface="Times New Roman"/>
                        </a:rPr>
                        <a:t>МОУ ДО ДООЦ </a:t>
                      </a:r>
                      <a:r>
                        <a:rPr lang="ru-RU" sz="1400" b="1" dirty="0" err="1">
                          <a:effectLst/>
                          <a:latin typeface="Times New Roman"/>
                          <a:ea typeface="Times New Roman"/>
                          <a:cs typeface="Times New Roman"/>
                        </a:rPr>
                        <a:t>им.Т.Савичевой</a:t>
                      </a:r>
                      <a:endParaRPr lang="ru-RU" sz="1400" b="1" dirty="0">
                        <a:effectLst/>
                        <a:latin typeface="Calibri"/>
                        <a:ea typeface="Times New Roman"/>
                        <a:cs typeface="Times New Roman"/>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48">
                <a:tc>
                  <a:txBody>
                    <a:bodyPr/>
                    <a:lstStyle/>
                    <a:p>
                      <a:pPr algn="ctr">
                        <a:lnSpc>
                          <a:spcPct val="115000"/>
                        </a:lnSpc>
                        <a:spcAft>
                          <a:spcPts val="0"/>
                        </a:spcAft>
                      </a:pPr>
                      <a:r>
                        <a:rPr lang="ru-RU" sz="1400" dirty="0">
                          <a:latin typeface="Times New Roman"/>
                          <a:ea typeface="Times New Roman"/>
                          <a:cs typeface="Times New Roman"/>
                        </a:rPr>
                        <a:t>1</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дублирование для инвалидов по слуху и зрению звуковой и зрительной информации</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442">
                <a:tc>
                  <a:txBody>
                    <a:bodyPr/>
                    <a:lstStyle/>
                    <a:p>
                      <a:pPr algn="ctr">
                        <a:lnSpc>
                          <a:spcPct val="115000"/>
                        </a:lnSpc>
                        <a:spcAft>
                          <a:spcPts val="0"/>
                        </a:spcAft>
                      </a:pPr>
                      <a:r>
                        <a:rPr lang="ru-RU" sz="1400">
                          <a:latin typeface="Times New Roman"/>
                          <a:ea typeface="Times New Roman"/>
                          <a:cs typeface="Times New Roman"/>
                        </a:rPr>
                        <a:t>2</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дублирование надписей, знаков </a:t>
                      </a:r>
                      <a:r>
                        <a:rPr lang="ru-RU" sz="1400" dirty="0" smtClean="0">
                          <a:latin typeface="Times New Roman"/>
                          <a:ea typeface="Times New Roman"/>
                          <a:cs typeface="Calibri"/>
                        </a:rPr>
                        <a:t>…. рельефно-точечным </a:t>
                      </a:r>
                      <a:r>
                        <a:rPr lang="ru-RU" sz="1400" dirty="0">
                          <a:latin typeface="Times New Roman"/>
                          <a:ea typeface="Times New Roman"/>
                          <a:cs typeface="Calibri"/>
                        </a:rPr>
                        <a:t>шрифтом Брайля</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effectLst/>
                          <a:latin typeface="Times New Roman"/>
                          <a:ea typeface="Times New Roman"/>
                          <a:cs typeface="Times New Roman"/>
                        </a:rPr>
                        <a:t>нет</a:t>
                      </a:r>
                      <a:endParaRPr lang="ru-RU" sz="14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023">
                <a:tc>
                  <a:txBody>
                    <a:bodyPr/>
                    <a:lstStyle/>
                    <a:p>
                      <a:pPr algn="ctr">
                        <a:lnSpc>
                          <a:spcPct val="115000"/>
                        </a:lnSpc>
                        <a:spcAft>
                          <a:spcPts val="0"/>
                        </a:spcAft>
                      </a:pPr>
                      <a:r>
                        <a:rPr lang="ru-RU" sz="1400">
                          <a:latin typeface="Times New Roman"/>
                          <a:ea typeface="Times New Roman"/>
                          <a:cs typeface="Times New Roman"/>
                        </a:rPr>
                        <a:t>3</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dirty="0">
                          <a:latin typeface="Times New Roman"/>
                          <a:ea typeface="Times New Roman"/>
                          <a:cs typeface="Calibri"/>
                        </a:rPr>
                        <a:t>возможность предоставления инвалидам по слуху (</a:t>
                      </a:r>
                      <a:r>
                        <a:rPr lang="ru-RU" sz="1400" dirty="0" err="1">
                          <a:latin typeface="Times New Roman"/>
                          <a:ea typeface="Times New Roman"/>
                          <a:cs typeface="Calibri"/>
                        </a:rPr>
                        <a:t>слуху</a:t>
                      </a:r>
                      <a:r>
                        <a:rPr lang="ru-RU" sz="1400" dirty="0">
                          <a:latin typeface="Times New Roman"/>
                          <a:ea typeface="Times New Roman"/>
                          <a:cs typeface="Calibri"/>
                        </a:rPr>
                        <a:t> и зрению) услуг </a:t>
                      </a:r>
                      <a:r>
                        <a:rPr lang="ru-RU" sz="1400" dirty="0" err="1" smtClean="0">
                          <a:latin typeface="Times New Roman"/>
                          <a:ea typeface="Times New Roman"/>
                          <a:cs typeface="Calibri"/>
                        </a:rPr>
                        <a:t>сурдопереводчика</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48">
                <a:tc>
                  <a:txBody>
                    <a:bodyPr/>
                    <a:lstStyle/>
                    <a:p>
                      <a:pPr algn="ctr">
                        <a:lnSpc>
                          <a:spcPct val="115000"/>
                        </a:lnSpc>
                        <a:spcAft>
                          <a:spcPts val="0"/>
                        </a:spcAft>
                      </a:pPr>
                      <a:r>
                        <a:rPr lang="ru-RU" sz="1400">
                          <a:latin typeface="Times New Roman"/>
                          <a:ea typeface="Times New Roman"/>
                          <a:cs typeface="Times New Roman"/>
                        </a:rPr>
                        <a:t>4</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наличие альтернативной версии сайта организации для инвалидов по зрению</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3360">
                <a:tc>
                  <a:txBody>
                    <a:bodyPr/>
                    <a:lstStyle/>
                    <a:p>
                      <a:pPr algn="ctr">
                        <a:lnSpc>
                          <a:spcPct val="115000"/>
                        </a:lnSpc>
                        <a:spcAft>
                          <a:spcPts val="0"/>
                        </a:spcAft>
                      </a:pPr>
                      <a:r>
                        <a:rPr lang="ru-RU" sz="1400">
                          <a:latin typeface="Times New Roman"/>
                          <a:ea typeface="Times New Roman"/>
                          <a:cs typeface="Times New Roman"/>
                        </a:rPr>
                        <a:t>5</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помощь, оказываемая работниками организации, прошедшими необходимое </a:t>
                      </a:r>
                      <a:r>
                        <a:rPr lang="ru-RU" sz="1400" dirty="0" smtClean="0">
                          <a:latin typeface="Times New Roman"/>
                          <a:ea typeface="Times New Roman"/>
                          <a:cs typeface="Calibri"/>
                        </a:rPr>
                        <a:t>обучение, </a:t>
                      </a:r>
                      <a:r>
                        <a:rPr lang="ru-RU" sz="1400" dirty="0">
                          <a:latin typeface="Times New Roman"/>
                          <a:ea typeface="Times New Roman"/>
                          <a:cs typeface="Calibri"/>
                        </a:rPr>
                        <a:t>по сопровождению инвалидов в </a:t>
                      </a:r>
                      <a:r>
                        <a:rPr lang="ru-RU" sz="1400" dirty="0" smtClean="0">
                          <a:latin typeface="Times New Roman"/>
                          <a:ea typeface="Times New Roman"/>
                          <a:cs typeface="Calibri"/>
                        </a:rPr>
                        <a:t>помещении</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да</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822">
                <a:tc>
                  <a:txBody>
                    <a:bodyPr/>
                    <a:lstStyle/>
                    <a:p>
                      <a:pPr algn="ctr">
                        <a:lnSpc>
                          <a:spcPct val="115000"/>
                        </a:lnSpc>
                        <a:spcAft>
                          <a:spcPts val="0"/>
                        </a:spcAft>
                      </a:pPr>
                      <a:r>
                        <a:rPr lang="ru-RU" sz="1600">
                          <a:latin typeface="Times New Roman"/>
                          <a:ea typeface="Times New Roman"/>
                          <a:cs typeface="Times New Roman"/>
                        </a:rPr>
                        <a:t>6</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наличие возможности предоставления образовательных услуг в дистанционном режиме или на дому</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effectLst/>
                          <a:latin typeface="Times New Roman"/>
                          <a:ea typeface="Times New Roman"/>
                          <a:cs typeface="Times New Roman"/>
                        </a:rPr>
                        <a:t>нет</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188">
                <a:tc>
                  <a:txBody>
                    <a:bodyPr/>
                    <a:lstStyle/>
                    <a:p>
                      <a:pPr algn="ctr">
                        <a:lnSpc>
                          <a:spcPct val="115000"/>
                        </a:lnSpc>
                        <a:spcAft>
                          <a:spcPts val="0"/>
                        </a:spcAft>
                      </a:pPr>
                      <a:endParaRPr lang="ru-RU" sz="16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indent="20955" algn="just">
                        <a:spcAft>
                          <a:spcPts val="0"/>
                        </a:spcAft>
                      </a:pPr>
                      <a:r>
                        <a:rPr lang="ru-RU" sz="1400" b="1" dirty="0">
                          <a:latin typeface="Times New Roman"/>
                          <a:ea typeface="Calibri"/>
                          <a:cs typeface="Calibri"/>
                        </a:rPr>
                        <a:t>Итого (баллов)</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tabLst>
                          <a:tab pos="152400" algn="l"/>
                          <a:tab pos="201295" algn="ctr"/>
                        </a:tabLst>
                      </a:pPr>
                      <a:r>
                        <a:rPr lang="ru-RU" sz="1400" b="1">
                          <a:effectLst/>
                          <a:latin typeface="Times New Roman"/>
                          <a:ea typeface="Times New Roman"/>
                          <a:cs typeface="Times New Roman"/>
                        </a:rPr>
                        <a:t>2</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a:effectLst/>
                          <a:latin typeface="Times New Roman"/>
                          <a:ea typeface="Times New Roman"/>
                          <a:cs typeface="Times New Roman"/>
                        </a:rPr>
                        <a:t>2</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a:effectLst/>
                          <a:latin typeface="Times New Roman"/>
                          <a:ea typeface="Times New Roman"/>
                          <a:cs typeface="Times New Roman"/>
                        </a:rPr>
                        <a:t>3</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a:effectLst/>
                          <a:latin typeface="Times New Roman"/>
                          <a:ea typeface="Times New Roman"/>
                          <a:cs typeface="Times New Roman"/>
                        </a:rPr>
                        <a:t>2</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a:effectLst/>
                          <a:latin typeface="Times New Roman"/>
                          <a:ea typeface="Times New Roman"/>
                          <a:cs typeface="Times New Roman"/>
                        </a:rPr>
                        <a:t>3</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a:effectLst/>
                          <a:latin typeface="Times New Roman"/>
                          <a:ea typeface="Times New Roman"/>
                          <a:cs typeface="Times New Roman"/>
                        </a:rPr>
                        <a:t>2</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a:effectLst/>
                          <a:latin typeface="Times New Roman"/>
                          <a:ea typeface="Times New Roman"/>
                          <a:cs typeface="Times New Roman"/>
                        </a:rPr>
                        <a:t>2</a:t>
                      </a:r>
                      <a:endParaRPr lang="ru-RU" sz="14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effectLst/>
                          <a:latin typeface="Times New Roman"/>
                          <a:ea typeface="Times New Roman"/>
                          <a:cs typeface="Times New Roman"/>
                        </a:rPr>
                        <a:t>2</a:t>
                      </a:r>
                      <a:endParaRPr lang="ru-RU" sz="14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76672"/>
            <a:ext cx="9144000" cy="1143000"/>
          </a:xfrm>
        </p:spPr>
        <p:txBody>
          <a:bodyPr>
            <a:noAutofit/>
          </a:bodyPr>
          <a:lstStyle/>
          <a:p>
            <a:r>
              <a:rPr lang="ru-RU" sz="3200" b="1" dirty="0">
                <a:solidFill>
                  <a:schemeClr val="accent5">
                    <a:lumMod val="50000"/>
                  </a:schemeClr>
                </a:solidFill>
                <a:latin typeface="Times New Roman" panose="02020603050405020304" pitchFamily="18" charset="0"/>
                <a:cs typeface="Times New Roman" panose="02020603050405020304" pitchFamily="18" charset="0"/>
              </a:rPr>
              <a:t>Независимая оценка качества условий осуществления образовательной деятельности организациями, осуществляющими образовательную деятельность</a:t>
            </a:r>
            <a:endParaRPr lang="ru-RU" sz="3200"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2420888"/>
            <a:ext cx="8229600" cy="3921299"/>
          </a:xfrm>
        </p:spPr>
        <p:txBody>
          <a:bodyPr>
            <a:normAutofit fontScale="92500" lnSpcReduction="20000"/>
          </a:bodyPr>
          <a:lstStyle/>
          <a:p>
            <a:pPr marL="0" indent="0" algn="just">
              <a:buNone/>
            </a:pPr>
            <a:r>
              <a:rPr lang="ru-RU" b="1" dirty="0">
                <a:latin typeface="Times New Roman" panose="02020603050405020304" pitchFamily="18" charset="0"/>
                <a:cs typeface="Times New Roman" panose="02020603050405020304" pitchFamily="18" charset="0"/>
              </a:rPr>
              <a:t>Статья 95.2 ФЗ-273: </a:t>
            </a:r>
          </a:p>
          <a:p>
            <a:pPr marL="0" indent="0" algn="just">
              <a:buNone/>
            </a:pPr>
            <a:r>
              <a:rPr lang="ru-RU" dirty="0"/>
              <a:t>Независимая оценка качества условий осуществления образовательной деятельности организациями, осуществляющими образовательную деятельность, </a:t>
            </a:r>
            <a:r>
              <a:rPr lang="ru-RU" i="1" dirty="0">
                <a:solidFill>
                  <a:srgbClr val="C00000"/>
                </a:solidFill>
              </a:rPr>
              <a:t>проводится в целях предоставления участникам отношений в сфере образования информации об уровне организации работы по реализации образовательных программ </a:t>
            </a:r>
            <a:r>
              <a:rPr lang="ru-RU" i="1" u="sng" dirty="0">
                <a:solidFill>
                  <a:srgbClr val="C00000"/>
                </a:solidFill>
              </a:rPr>
              <a:t>на основе общедоступной информации</a:t>
            </a:r>
            <a:endParaRPr lang="ru-RU" i="1" u="sng"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37889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06090"/>
          </a:xfrm>
        </p:spPr>
        <p:txBody>
          <a:bodyPr>
            <a:noAutofit/>
          </a:bodyPr>
          <a:lstStyle/>
          <a:p>
            <a:r>
              <a:rPr lang="ru-RU" sz="24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5. Удовлетворенность условиями ведения образовательной деятельности</a:t>
            </a:r>
            <a:endParaRPr lang="ru-RU" sz="24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1538920420"/>
              </p:ext>
            </p:extLst>
          </p:nvPr>
        </p:nvGraphicFramePr>
        <p:xfrm>
          <a:off x="179512" y="764704"/>
          <a:ext cx="8784978" cy="5964011"/>
        </p:xfrm>
        <a:graphic>
          <a:graphicData uri="http://schemas.openxmlformats.org/drawingml/2006/table">
            <a:tbl>
              <a:tblPr firstRow="1" bandRow="1">
                <a:tableStyleId>{BC89EF96-8CEA-46FF-86C4-4CE0E7609802}</a:tableStyleId>
              </a:tblPr>
              <a:tblGrid>
                <a:gridCol w="3033016">
                  <a:extLst>
                    <a:ext uri="{9D8B030D-6E8A-4147-A177-3AD203B41FA5}">
                      <a16:colId xmlns:a16="http://schemas.microsoft.com/office/drawing/2014/main" xmlns="" val="20000"/>
                    </a:ext>
                  </a:extLst>
                </a:gridCol>
                <a:gridCol w="787940">
                  <a:extLst>
                    <a:ext uri="{9D8B030D-6E8A-4147-A177-3AD203B41FA5}">
                      <a16:colId xmlns:a16="http://schemas.microsoft.com/office/drawing/2014/main" xmlns="" val="20001"/>
                    </a:ext>
                  </a:extLst>
                </a:gridCol>
                <a:gridCol w="709146">
                  <a:extLst>
                    <a:ext uri="{9D8B030D-6E8A-4147-A177-3AD203B41FA5}">
                      <a16:colId xmlns:a16="http://schemas.microsoft.com/office/drawing/2014/main" xmlns="" val="20002"/>
                    </a:ext>
                  </a:extLst>
                </a:gridCol>
                <a:gridCol w="709146">
                  <a:extLst>
                    <a:ext uri="{9D8B030D-6E8A-4147-A177-3AD203B41FA5}">
                      <a16:colId xmlns:a16="http://schemas.microsoft.com/office/drawing/2014/main" xmlns="" val="20003"/>
                    </a:ext>
                  </a:extLst>
                </a:gridCol>
                <a:gridCol w="709146">
                  <a:extLst>
                    <a:ext uri="{9D8B030D-6E8A-4147-A177-3AD203B41FA5}">
                      <a16:colId xmlns:a16="http://schemas.microsoft.com/office/drawing/2014/main" xmlns="" val="20004"/>
                    </a:ext>
                  </a:extLst>
                </a:gridCol>
                <a:gridCol w="709146">
                  <a:extLst>
                    <a:ext uri="{9D8B030D-6E8A-4147-A177-3AD203B41FA5}">
                      <a16:colId xmlns:a16="http://schemas.microsoft.com/office/drawing/2014/main" xmlns="" val="20005"/>
                    </a:ext>
                  </a:extLst>
                </a:gridCol>
                <a:gridCol w="709146">
                  <a:extLst>
                    <a:ext uri="{9D8B030D-6E8A-4147-A177-3AD203B41FA5}">
                      <a16:colId xmlns:a16="http://schemas.microsoft.com/office/drawing/2014/main" xmlns="" val="20006"/>
                    </a:ext>
                  </a:extLst>
                </a:gridCol>
                <a:gridCol w="709146">
                  <a:extLst>
                    <a:ext uri="{9D8B030D-6E8A-4147-A177-3AD203B41FA5}">
                      <a16:colId xmlns:a16="http://schemas.microsoft.com/office/drawing/2014/main" xmlns="" val="20007"/>
                    </a:ext>
                  </a:extLst>
                </a:gridCol>
                <a:gridCol w="709146">
                  <a:extLst>
                    <a:ext uri="{9D8B030D-6E8A-4147-A177-3AD203B41FA5}">
                      <a16:colId xmlns:a16="http://schemas.microsoft.com/office/drawing/2014/main" xmlns="" val="20008"/>
                    </a:ext>
                  </a:extLst>
                </a:gridCol>
              </a:tblGrid>
              <a:tr h="2448272">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"Солнышко"</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"Светлячок"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"Сказка"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"РОМАШКА"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Светлогорский д/с</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a:t>
                      </a:r>
                      <a:r>
                        <a:rPr lang="ru-RU" sz="1600" dirty="0" err="1">
                          <a:effectLst/>
                          <a:latin typeface="Times New Roman"/>
                          <a:ea typeface="Times New Roman"/>
                          <a:cs typeface="Times New Roman"/>
                        </a:rPr>
                        <a:t>Красноборский</a:t>
                      </a:r>
                      <a:r>
                        <a:rPr lang="ru-RU" sz="1600" dirty="0">
                          <a:effectLst/>
                          <a:latin typeface="Times New Roman"/>
                          <a:ea typeface="Times New Roman"/>
                          <a:cs typeface="Times New Roman"/>
                        </a:rPr>
                        <a:t> </a:t>
                      </a:r>
                      <a:endParaRPr lang="ru-RU" sz="1600" dirty="0">
                        <a:effectLst/>
                        <a:latin typeface="Calibri"/>
                        <a:ea typeface="Times New Roman"/>
                        <a:cs typeface="Times New Roman"/>
                      </a:endParaRPr>
                    </a:p>
                    <a:p>
                      <a:pPr marL="36195" marR="36195">
                        <a:lnSpc>
                          <a:spcPct val="115000"/>
                        </a:lnSpc>
                        <a:spcAft>
                          <a:spcPts val="0"/>
                        </a:spcAft>
                      </a:pPr>
                      <a:r>
                        <a:rPr lang="ru-RU" sz="1600" dirty="0">
                          <a:effectLst/>
                          <a:latin typeface="Times New Roman"/>
                          <a:ea typeface="Times New Roman"/>
                          <a:cs typeface="Times New Roman"/>
                        </a:rPr>
                        <a:t>д/с "Колосок"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ДЮЦ</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ДООЦ </a:t>
                      </a:r>
                      <a:endParaRPr lang="ru-RU" sz="1600" dirty="0">
                        <a:effectLst/>
                        <a:latin typeface="Calibri"/>
                        <a:ea typeface="Times New Roman"/>
                        <a:cs typeface="Times New Roman"/>
                      </a:endParaRPr>
                    </a:p>
                    <a:p>
                      <a:pPr marL="36195" marR="36195">
                        <a:lnSpc>
                          <a:spcPct val="115000"/>
                        </a:lnSpc>
                        <a:spcAft>
                          <a:spcPts val="0"/>
                        </a:spcAft>
                      </a:pPr>
                      <a:r>
                        <a:rPr lang="ru-RU" sz="1600" dirty="0" err="1">
                          <a:effectLst/>
                          <a:latin typeface="Times New Roman"/>
                          <a:ea typeface="Times New Roman"/>
                          <a:cs typeface="Times New Roman"/>
                        </a:rPr>
                        <a:t>им.Т.Савичевой</a:t>
                      </a:r>
                      <a:endParaRPr lang="ru-RU" sz="1600" dirty="0">
                        <a:effectLst/>
                        <a:latin typeface="Calibri"/>
                        <a:ea typeface="Times New Roman"/>
                        <a:cs typeface="Times New Roman"/>
                      </a:endParaRPr>
                    </a:p>
                  </a:txBody>
                  <a:tcPr marL="68580" marR="68580" marT="0" marB="0" vert="vert270" anchor="ctr"/>
                </a:tc>
                <a:extLst>
                  <a:ext uri="{0D108BD9-81ED-4DB2-BD59-A6C34878D82A}">
                    <a16:rowId xmlns:a16="http://schemas.microsoft.com/office/drawing/2014/main" xmlns="" val="10000"/>
                  </a:ext>
                </a:extLst>
              </a:tr>
              <a:tr h="1728192">
                <a:tc>
                  <a:txBody>
                    <a:bodyPr/>
                    <a:lstStyle/>
                    <a:p>
                      <a:pPr algn="just">
                        <a:lnSpc>
                          <a:spcPct val="115000"/>
                        </a:lnSpc>
                        <a:spcAft>
                          <a:spcPts val="0"/>
                        </a:spcAft>
                      </a:pPr>
                      <a:r>
                        <a:rPr lang="ru-RU" sz="1400" dirty="0">
                          <a:latin typeface="Times New Roman" pitchFamily="18" charset="0"/>
                          <a:cs typeface="Times New Roman" pitchFamily="18" charset="0"/>
                        </a:rPr>
                        <a:t>Доля получателей образовательных услуг, удовлетворенных открытостью, полнотой и доступностью информации о деятельности организации, размещенной на информационных стендах</a:t>
                      </a:r>
                      <a:endParaRPr lang="ru-RU" sz="1400" dirty="0">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86</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1"/>
                  </a:ext>
                </a:extLst>
              </a:tr>
              <a:tr h="1787547">
                <a:tc>
                  <a:txBody>
                    <a:bodyPr/>
                    <a:lstStyle/>
                    <a:p>
                      <a:pPr algn="just">
                        <a:lnSpc>
                          <a:spcPct val="115000"/>
                        </a:lnSpc>
                        <a:spcAft>
                          <a:spcPts val="0"/>
                        </a:spcAft>
                      </a:pPr>
                      <a:r>
                        <a:rPr lang="ru-RU" sz="1400" dirty="0">
                          <a:latin typeface="Times New Roman" pitchFamily="18" charset="0"/>
                          <a:cs typeface="Times New Roman" pitchFamily="18" charset="0"/>
                        </a:rPr>
                        <a:t>Доля получателей образовательных услуг, удовлетворенных открытостью, полнотой и доступностью информации о деятельности организации, размещенной на сайте</a:t>
                      </a:r>
                      <a:endParaRPr lang="ru-RU" sz="1400" dirty="0">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smtClean="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a16="http://schemas.microsoft.com/office/drawing/2014/main" xmlns=""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extLst>
              <p:ext uri="{D42A27DB-BD31-4B8C-83A1-F6EECF244321}">
                <p14:modId xmlns:p14="http://schemas.microsoft.com/office/powerpoint/2010/main" val="3698952642"/>
              </p:ext>
            </p:extLst>
          </p:nvPr>
        </p:nvGraphicFramePr>
        <p:xfrm>
          <a:off x="269774" y="0"/>
          <a:ext cx="8874226" cy="6785032"/>
        </p:xfrm>
        <a:graphic>
          <a:graphicData uri="http://schemas.openxmlformats.org/drawingml/2006/table">
            <a:tbl>
              <a:tblPr firstRow="1" bandRow="1">
                <a:tableStyleId>{BC89EF96-8CEA-46FF-86C4-4CE0E7609802}</a:tableStyleId>
              </a:tblPr>
              <a:tblGrid>
                <a:gridCol w="3620987">
                  <a:extLst>
                    <a:ext uri="{9D8B030D-6E8A-4147-A177-3AD203B41FA5}">
                      <a16:colId xmlns:a16="http://schemas.microsoft.com/office/drawing/2014/main" xmlns="" val="20000"/>
                    </a:ext>
                  </a:extLst>
                </a:gridCol>
                <a:gridCol w="636756">
                  <a:extLst>
                    <a:ext uri="{9D8B030D-6E8A-4147-A177-3AD203B41FA5}">
                      <a16:colId xmlns:a16="http://schemas.microsoft.com/office/drawing/2014/main" xmlns="" val="20001"/>
                    </a:ext>
                  </a:extLst>
                </a:gridCol>
                <a:gridCol w="636756">
                  <a:extLst>
                    <a:ext uri="{9D8B030D-6E8A-4147-A177-3AD203B41FA5}">
                      <a16:colId xmlns:a16="http://schemas.microsoft.com/office/drawing/2014/main" xmlns="" val="20002"/>
                    </a:ext>
                  </a:extLst>
                </a:gridCol>
                <a:gridCol w="636756">
                  <a:extLst>
                    <a:ext uri="{9D8B030D-6E8A-4147-A177-3AD203B41FA5}">
                      <a16:colId xmlns:a16="http://schemas.microsoft.com/office/drawing/2014/main" xmlns="" val="20003"/>
                    </a:ext>
                  </a:extLst>
                </a:gridCol>
                <a:gridCol w="636756">
                  <a:extLst>
                    <a:ext uri="{9D8B030D-6E8A-4147-A177-3AD203B41FA5}">
                      <a16:colId xmlns:a16="http://schemas.microsoft.com/office/drawing/2014/main" xmlns="" val="20004"/>
                    </a:ext>
                  </a:extLst>
                </a:gridCol>
                <a:gridCol w="636756">
                  <a:extLst>
                    <a:ext uri="{9D8B030D-6E8A-4147-A177-3AD203B41FA5}">
                      <a16:colId xmlns:a16="http://schemas.microsoft.com/office/drawing/2014/main" xmlns="" val="20005"/>
                    </a:ext>
                  </a:extLst>
                </a:gridCol>
                <a:gridCol w="716350">
                  <a:extLst>
                    <a:ext uri="{9D8B030D-6E8A-4147-A177-3AD203B41FA5}">
                      <a16:colId xmlns:a16="http://schemas.microsoft.com/office/drawing/2014/main" xmlns="" val="20006"/>
                    </a:ext>
                  </a:extLst>
                </a:gridCol>
                <a:gridCol w="716350">
                  <a:extLst>
                    <a:ext uri="{9D8B030D-6E8A-4147-A177-3AD203B41FA5}">
                      <a16:colId xmlns:a16="http://schemas.microsoft.com/office/drawing/2014/main" xmlns="" val="20007"/>
                    </a:ext>
                  </a:extLst>
                </a:gridCol>
                <a:gridCol w="636759">
                  <a:extLst>
                    <a:ext uri="{9D8B030D-6E8A-4147-A177-3AD203B41FA5}">
                      <a16:colId xmlns:a16="http://schemas.microsoft.com/office/drawing/2014/main" xmlns="" val="20008"/>
                    </a:ext>
                  </a:extLst>
                </a:gridCol>
              </a:tblGrid>
              <a:tr h="2447206">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"Солнышко"</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"Светлячок"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"Сказка"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"РОМАШКА"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Светлогорский д/с</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a:t>
                      </a:r>
                      <a:r>
                        <a:rPr lang="ru-RU" sz="1600" dirty="0" err="1">
                          <a:effectLst/>
                          <a:latin typeface="Times New Roman"/>
                          <a:ea typeface="Times New Roman"/>
                          <a:cs typeface="Times New Roman"/>
                        </a:rPr>
                        <a:t>Красноборский</a:t>
                      </a:r>
                      <a:r>
                        <a:rPr lang="ru-RU" sz="1600" dirty="0">
                          <a:effectLst/>
                          <a:latin typeface="Times New Roman"/>
                          <a:ea typeface="Times New Roman"/>
                          <a:cs typeface="Times New Roman"/>
                        </a:rPr>
                        <a:t> </a:t>
                      </a:r>
                      <a:endParaRPr lang="ru-RU" sz="1600" dirty="0">
                        <a:effectLst/>
                        <a:latin typeface="Calibri"/>
                        <a:ea typeface="Times New Roman"/>
                        <a:cs typeface="Times New Roman"/>
                      </a:endParaRPr>
                    </a:p>
                    <a:p>
                      <a:pPr marL="36195" marR="36195">
                        <a:lnSpc>
                          <a:spcPct val="115000"/>
                        </a:lnSpc>
                        <a:spcAft>
                          <a:spcPts val="0"/>
                        </a:spcAft>
                      </a:pPr>
                      <a:r>
                        <a:rPr lang="ru-RU" sz="1600" dirty="0">
                          <a:effectLst/>
                          <a:latin typeface="Times New Roman"/>
                          <a:ea typeface="Times New Roman"/>
                          <a:cs typeface="Times New Roman"/>
                        </a:rPr>
                        <a:t>д/с "Колосок"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ДЮЦ</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ДООЦ </a:t>
                      </a:r>
                      <a:endParaRPr lang="ru-RU" sz="1600" dirty="0">
                        <a:effectLst/>
                        <a:latin typeface="Calibri"/>
                        <a:ea typeface="Times New Roman"/>
                        <a:cs typeface="Times New Roman"/>
                      </a:endParaRPr>
                    </a:p>
                    <a:p>
                      <a:pPr marL="36195" marR="36195">
                        <a:lnSpc>
                          <a:spcPct val="115000"/>
                        </a:lnSpc>
                        <a:spcAft>
                          <a:spcPts val="0"/>
                        </a:spcAft>
                      </a:pPr>
                      <a:r>
                        <a:rPr lang="ru-RU" sz="1600" dirty="0" err="1">
                          <a:effectLst/>
                          <a:latin typeface="Times New Roman"/>
                          <a:ea typeface="Times New Roman"/>
                          <a:cs typeface="Times New Roman"/>
                        </a:rPr>
                        <a:t>им.Т.Савичевой</a:t>
                      </a:r>
                      <a:endParaRPr lang="ru-RU" sz="1600" dirty="0">
                        <a:effectLst/>
                        <a:latin typeface="Calibri"/>
                        <a:ea typeface="Times New Roman"/>
                        <a:cs typeface="Times New Roman"/>
                      </a:endParaRPr>
                    </a:p>
                  </a:txBody>
                  <a:tcPr marL="68580" marR="68580" marT="0" marB="0" vert="vert270" anchor="ctr"/>
                </a:tc>
                <a:extLst>
                  <a:ext uri="{0D108BD9-81ED-4DB2-BD59-A6C34878D82A}">
                    <a16:rowId xmlns:a16="http://schemas.microsoft.com/office/drawing/2014/main" xmlns="" val="10000"/>
                  </a:ext>
                </a:extLst>
              </a:tr>
              <a:tr h="1091862">
                <a:tc>
                  <a:txBody>
                    <a:bodyPr/>
                    <a:lstStyle/>
                    <a:p>
                      <a:pPr algn="just">
                        <a:lnSpc>
                          <a:spcPct val="115000"/>
                        </a:lnSpc>
                        <a:spcAft>
                          <a:spcPts val="0"/>
                        </a:spcAft>
                      </a:pPr>
                      <a:r>
                        <a:rPr lang="ru-RU" sz="1400" dirty="0">
                          <a:latin typeface="Times New Roman"/>
                          <a:ea typeface="Times New Roman"/>
                          <a:cs typeface="Times New Roman"/>
                        </a:rPr>
                        <a:t>Доля получателей образовательных услуг, удовлетворенных комфортностью условий, в которых осуществляется образовательная деятельность</a:t>
                      </a:r>
                      <a:endParaRPr lang="ru-RU" sz="14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99</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96</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99</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1"/>
                  </a:ext>
                </a:extLst>
              </a:tr>
              <a:tr h="873490">
                <a:tc>
                  <a:txBody>
                    <a:bodyPr/>
                    <a:lstStyle/>
                    <a:p>
                      <a:pPr algn="just">
                        <a:lnSpc>
                          <a:spcPct val="115000"/>
                        </a:lnSpc>
                        <a:spcAft>
                          <a:spcPts val="0"/>
                        </a:spcAft>
                      </a:pPr>
                      <a:r>
                        <a:rPr lang="ru-RU" sz="1400" dirty="0">
                          <a:latin typeface="Times New Roman"/>
                          <a:ea typeface="Times New Roman"/>
                          <a:cs typeface="Times New Roman"/>
                        </a:rPr>
                        <a:t>Доля получателей образовательных услуг, удовлетворенных доступностью образовательных услуг для инвалидов</a:t>
                      </a:r>
                      <a:endParaRPr lang="ru-RU" sz="14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50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86</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92</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83</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2"/>
                  </a:ext>
                </a:extLst>
              </a:tr>
              <a:tr h="2372474">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доброжелательностью, вежливостью работников организации, обеспечивающих первичный контакт и информирование получателя образовательной услуги при непосредственном обращении </a:t>
                      </a:r>
                      <a:r>
                        <a:rPr lang="ru-RU" sz="1400">
                          <a:latin typeface="Times New Roman"/>
                          <a:ea typeface="Times New Roman"/>
                        </a:rPr>
                        <a:t>в </a:t>
                      </a:r>
                      <a:r>
                        <a:rPr lang="ru-RU" sz="1400" smtClean="0">
                          <a:latin typeface="Times New Roman"/>
                          <a:ea typeface="Times New Roman"/>
                        </a:rPr>
                        <a:t>организацию (например, работники приемной комиссии, секретариата, учебной части)</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92</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99</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3"/>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extLst>
              <p:ext uri="{D42A27DB-BD31-4B8C-83A1-F6EECF244321}">
                <p14:modId xmlns:p14="http://schemas.microsoft.com/office/powerpoint/2010/main" val="1619064595"/>
              </p:ext>
            </p:extLst>
          </p:nvPr>
        </p:nvGraphicFramePr>
        <p:xfrm>
          <a:off x="269774" y="116632"/>
          <a:ext cx="8874225" cy="5964679"/>
        </p:xfrm>
        <a:graphic>
          <a:graphicData uri="http://schemas.openxmlformats.org/drawingml/2006/table">
            <a:tbl>
              <a:tblPr firstRow="1" bandRow="1">
                <a:tableStyleId>{BC89EF96-8CEA-46FF-86C4-4CE0E7609802}</a:tableStyleId>
              </a:tblPr>
              <a:tblGrid>
                <a:gridCol w="3620986">
                  <a:extLst>
                    <a:ext uri="{9D8B030D-6E8A-4147-A177-3AD203B41FA5}">
                      <a16:colId xmlns:a16="http://schemas.microsoft.com/office/drawing/2014/main" xmlns="" val="20000"/>
                    </a:ext>
                  </a:extLst>
                </a:gridCol>
                <a:gridCol w="636756">
                  <a:extLst>
                    <a:ext uri="{9D8B030D-6E8A-4147-A177-3AD203B41FA5}">
                      <a16:colId xmlns:a16="http://schemas.microsoft.com/office/drawing/2014/main" xmlns="" val="20001"/>
                    </a:ext>
                  </a:extLst>
                </a:gridCol>
                <a:gridCol w="636756">
                  <a:extLst>
                    <a:ext uri="{9D8B030D-6E8A-4147-A177-3AD203B41FA5}">
                      <a16:colId xmlns:a16="http://schemas.microsoft.com/office/drawing/2014/main" xmlns="" val="20002"/>
                    </a:ext>
                  </a:extLst>
                </a:gridCol>
                <a:gridCol w="636756">
                  <a:extLst>
                    <a:ext uri="{9D8B030D-6E8A-4147-A177-3AD203B41FA5}">
                      <a16:colId xmlns:a16="http://schemas.microsoft.com/office/drawing/2014/main" xmlns="" val="20003"/>
                    </a:ext>
                  </a:extLst>
                </a:gridCol>
                <a:gridCol w="636756">
                  <a:extLst>
                    <a:ext uri="{9D8B030D-6E8A-4147-A177-3AD203B41FA5}">
                      <a16:colId xmlns:a16="http://schemas.microsoft.com/office/drawing/2014/main" xmlns="" val="20004"/>
                    </a:ext>
                  </a:extLst>
                </a:gridCol>
                <a:gridCol w="636756">
                  <a:extLst>
                    <a:ext uri="{9D8B030D-6E8A-4147-A177-3AD203B41FA5}">
                      <a16:colId xmlns:a16="http://schemas.microsoft.com/office/drawing/2014/main" xmlns="" val="20005"/>
                    </a:ext>
                  </a:extLst>
                </a:gridCol>
                <a:gridCol w="716350">
                  <a:extLst>
                    <a:ext uri="{9D8B030D-6E8A-4147-A177-3AD203B41FA5}">
                      <a16:colId xmlns:a16="http://schemas.microsoft.com/office/drawing/2014/main" xmlns="" val="20006"/>
                    </a:ext>
                  </a:extLst>
                </a:gridCol>
                <a:gridCol w="716350">
                  <a:extLst>
                    <a:ext uri="{9D8B030D-6E8A-4147-A177-3AD203B41FA5}">
                      <a16:colId xmlns:a16="http://schemas.microsoft.com/office/drawing/2014/main" xmlns="" val="20007"/>
                    </a:ext>
                  </a:extLst>
                </a:gridCol>
                <a:gridCol w="636759">
                  <a:extLst>
                    <a:ext uri="{9D8B030D-6E8A-4147-A177-3AD203B41FA5}">
                      <a16:colId xmlns:a16="http://schemas.microsoft.com/office/drawing/2014/main" xmlns="" val="20008"/>
                    </a:ext>
                  </a:extLst>
                </a:gridCol>
              </a:tblGrid>
              <a:tr h="2276872">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"Солнышко"</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"Светлячок"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"Сказка"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"РОМАШКА"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Светлогорский д/с</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a:t>
                      </a:r>
                      <a:r>
                        <a:rPr lang="ru-RU" sz="1600" dirty="0" err="1">
                          <a:effectLst/>
                          <a:latin typeface="Times New Roman"/>
                          <a:ea typeface="Times New Roman"/>
                          <a:cs typeface="Times New Roman"/>
                        </a:rPr>
                        <a:t>Красноборский</a:t>
                      </a:r>
                      <a:r>
                        <a:rPr lang="ru-RU" sz="1600" dirty="0">
                          <a:effectLst/>
                          <a:latin typeface="Times New Roman"/>
                          <a:ea typeface="Times New Roman"/>
                          <a:cs typeface="Times New Roman"/>
                        </a:rPr>
                        <a:t> </a:t>
                      </a:r>
                      <a:endParaRPr lang="ru-RU" sz="1600" dirty="0">
                        <a:effectLst/>
                        <a:latin typeface="Calibri"/>
                        <a:ea typeface="Times New Roman"/>
                        <a:cs typeface="Times New Roman"/>
                      </a:endParaRPr>
                    </a:p>
                    <a:p>
                      <a:pPr marL="36195" marR="36195">
                        <a:lnSpc>
                          <a:spcPct val="115000"/>
                        </a:lnSpc>
                        <a:spcAft>
                          <a:spcPts val="0"/>
                        </a:spcAft>
                      </a:pPr>
                      <a:r>
                        <a:rPr lang="ru-RU" sz="1600" dirty="0">
                          <a:effectLst/>
                          <a:latin typeface="Times New Roman"/>
                          <a:ea typeface="Times New Roman"/>
                          <a:cs typeface="Times New Roman"/>
                        </a:rPr>
                        <a:t>д/с "Колосок"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ДЮЦ</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ДООЦ </a:t>
                      </a:r>
                      <a:endParaRPr lang="ru-RU" sz="1600" dirty="0">
                        <a:effectLst/>
                        <a:latin typeface="Calibri"/>
                        <a:ea typeface="Times New Roman"/>
                        <a:cs typeface="Times New Roman"/>
                      </a:endParaRPr>
                    </a:p>
                    <a:p>
                      <a:pPr marL="36195" marR="36195">
                        <a:lnSpc>
                          <a:spcPct val="115000"/>
                        </a:lnSpc>
                        <a:spcAft>
                          <a:spcPts val="0"/>
                        </a:spcAft>
                      </a:pPr>
                      <a:r>
                        <a:rPr lang="ru-RU" sz="1600" dirty="0" err="1">
                          <a:effectLst/>
                          <a:latin typeface="Times New Roman"/>
                          <a:ea typeface="Times New Roman"/>
                          <a:cs typeface="Times New Roman"/>
                        </a:rPr>
                        <a:t>им.Т.Савичевой</a:t>
                      </a:r>
                      <a:endParaRPr lang="ru-RU" sz="1600" dirty="0">
                        <a:effectLst/>
                        <a:latin typeface="Calibri"/>
                        <a:ea typeface="Times New Roman"/>
                        <a:cs typeface="Times New Roman"/>
                      </a:endParaRPr>
                    </a:p>
                  </a:txBody>
                  <a:tcPr marL="68580" marR="68580" marT="0" marB="0" vert="vert270" anchor="ctr"/>
                </a:tc>
                <a:extLst>
                  <a:ext uri="{0D108BD9-81ED-4DB2-BD59-A6C34878D82A}">
                    <a16:rowId xmlns:a16="http://schemas.microsoft.com/office/drawing/2014/main" xmlns="" val="10000"/>
                  </a:ext>
                </a:extLst>
              </a:tr>
              <a:tr h="2151221">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доброжелательностью, вежливостью работников организации, обеспечивающих непосредственное оказание образовательной услуги при обращении в организацию (например, преподаватели, воспитатели, тренеры, инструкторы)</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92</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1"/>
                  </a:ext>
                </a:extLst>
              </a:tr>
              <a:tr h="1536586">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доброжелательностью, вежливостью работников организации при использовании дистанционных форм взаимодействия</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extLst>
              <p:ext uri="{D42A27DB-BD31-4B8C-83A1-F6EECF244321}">
                <p14:modId xmlns:p14="http://schemas.microsoft.com/office/powerpoint/2010/main" val="2729997994"/>
              </p:ext>
            </p:extLst>
          </p:nvPr>
        </p:nvGraphicFramePr>
        <p:xfrm>
          <a:off x="269774" y="260647"/>
          <a:ext cx="8874225" cy="6299218"/>
        </p:xfrm>
        <a:graphic>
          <a:graphicData uri="http://schemas.openxmlformats.org/drawingml/2006/table">
            <a:tbl>
              <a:tblPr firstRow="1" bandRow="1">
                <a:tableStyleId>{BC89EF96-8CEA-46FF-86C4-4CE0E7609802}</a:tableStyleId>
              </a:tblPr>
              <a:tblGrid>
                <a:gridCol w="3620986">
                  <a:extLst>
                    <a:ext uri="{9D8B030D-6E8A-4147-A177-3AD203B41FA5}">
                      <a16:colId xmlns:a16="http://schemas.microsoft.com/office/drawing/2014/main" xmlns="" val="20000"/>
                    </a:ext>
                  </a:extLst>
                </a:gridCol>
                <a:gridCol w="636756">
                  <a:extLst>
                    <a:ext uri="{9D8B030D-6E8A-4147-A177-3AD203B41FA5}">
                      <a16:colId xmlns:a16="http://schemas.microsoft.com/office/drawing/2014/main" xmlns="" val="20001"/>
                    </a:ext>
                  </a:extLst>
                </a:gridCol>
                <a:gridCol w="636756">
                  <a:extLst>
                    <a:ext uri="{9D8B030D-6E8A-4147-A177-3AD203B41FA5}">
                      <a16:colId xmlns:a16="http://schemas.microsoft.com/office/drawing/2014/main" xmlns="" val="20002"/>
                    </a:ext>
                  </a:extLst>
                </a:gridCol>
                <a:gridCol w="636756">
                  <a:extLst>
                    <a:ext uri="{9D8B030D-6E8A-4147-A177-3AD203B41FA5}">
                      <a16:colId xmlns:a16="http://schemas.microsoft.com/office/drawing/2014/main" xmlns="" val="20003"/>
                    </a:ext>
                  </a:extLst>
                </a:gridCol>
                <a:gridCol w="636756">
                  <a:extLst>
                    <a:ext uri="{9D8B030D-6E8A-4147-A177-3AD203B41FA5}">
                      <a16:colId xmlns:a16="http://schemas.microsoft.com/office/drawing/2014/main" xmlns="" val="20004"/>
                    </a:ext>
                  </a:extLst>
                </a:gridCol>
                <a:gridCol w="636756">
                  <a:extLst>
                    <a:ext uri="{9D8B030D-6E8A-4147-A177-3AD203B41FA5}">
                      <a16:colId xmlns:a16="http://schemas.microsoft.com/office/drawing/2014/main" xmlns="" val="20005"/>
                    </a:ext>
                  </a:extLst>
                </a:gridCol>
                <a:gridCol w="716350">
                  <a:extLst>
                    <a:ext uri="{9D8B030D-6E8A-4147-A177-3AD203B41FA5}">
                      <a16:colId xmlns:a16="http://schemas.microsoft.com/office/drawing/2014/main" xmlns="" val="20006"/>
                    </a:ext>
                  </a:extLst>
                </a:gridCol>
                <a:gridCol w="716350">
                  <a:extLst>
                    <a:ext uri="{9D8B030D-6E8A-4147-A177-3AD203B41FA5}">
                      <a16:colId xmlns:a16="http://schemas.microsoft.com/office/drawing/2014/main" xmlns="" val="20007"/>
                    </a:ext>
                  </a:extLst>
                </a:gridCol>
                <a:gridCol w="636759">
                  <a:extLst>
                    <a:ext uri="{9D8B030D-6E8A-4147-A177-3AD203B41FA5}">
                      <a16:colId xmlns:a16="http://schemas.microsoft.com/office/drawing/2014/main" xmlns="" val="20008"/>
                    </a:ext>
                  </a:extLst>
                </a:gridCol>
              </a:tblGrid>
              <a:tr h="2290503">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"Солнышко"</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"Светлячок"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"Сказка"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д/с "РОМАШКА"</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Светлогорский д/с</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МДОУ </a:t>
                      </a:r>
                      <a:r>
                        <a:rPr lang="ru-RU" sz="1600" dirty="0" err="1">
                          <a:effectLst/>
                          <a:latin typeface="Times New Roman"/>
                          <a:ea typeface="Times New Roman"/>
                          <a:cs typeface="Times New Roman"/>
                        </a:rPr>
                        <a:t>Красноборский</a:t>
                      </a:r>
                      <a:r>
                        <a:rPr lang="ru-RU" sz="1600" dirty="0">
                          <a:effectLst/>
                          <a:latin typeface="Times New Roman"/>
                          <a:ea typeface="Times New Roman"/>
                          <a:cs typeface="Times New Roman"/>
                        </a:rPr>
                        <a:t> </a:t>
                      </a:r>
                      <a:endParaRPr lang="ru-RU" sz="1600" dirty="0">
                        <a:effectLst/>
                        <a:latin typeface="Calibri"/>
                        <a:ea typeface="Times New Roman"/>
                        <a:cs typeface="Times New Roman"/>
                      </a:endParaRPr>
                    </a:p>
                    <a:p>
                      <a:pPr marL="36195" marR="36195">
                        <a:lnSpc>
                          <a:spcPct val="115000"/>
                        </a:lnSpc>
                        <a:spcAft>
                          <a:spcPts val="0"/>
                        </a:spcAft>
                      </a:pPr>
                      <a:r>
                        <a:rPr lang="ru-RU" sz="1600" dirty="0">
                          <a:effectLst/>
                          <a:latin typeface="Times New Roman"/>
                          <a:ea typeface="Times New Roman"/>
                          <a:cs typeface="Times New Roman"/>
                        </a:rPr>
                        <a:t>д/с "Колосок"</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ДЮЦ</a:t>
                      </a:r>
                      <a:endParaRPr lang="ru-RU" sz="1600" dirty="0">
                        <a:effectLst/>
                        <a:latin typeface="Calibri"/>
                        <a:ea typeface="Times New Roman"/>
                        <a:cs typeface="Times New Roman"/>
                      </a:endParaRPr>
                    </a:p>
                  </a:txBody>
                  <a:tcPr marL="68580" marR="68580" marT="0" marB="0" vert="vert270" anchor="ctr"/>
                </a:tc>
                <a:tc>
                  <a:txBody>
                    <a:bodyPr/>
                    <a:lstStyle/>
                    <a:p>
                      <a:pPr marL="36195" marR="36195">
                        <a:lnSpc>
                          <a:spcPct val="115000"/>
                        </a:lnSpc>
                        <a:spcAft>
                          <a:spcPts val="0"/>
                        </a:spcAft>
                      </a:pPr>
                      <a:r>
                        <a:rPr lang="ru-RU" sz="1600" dirty="0">
                          <a:effectLst/>
                          <a:latin typeface="Times New Roman"/>
                          <a:ea typeface="Times New Roman"/>
                          <a:cs typeface="Times New Roman"/>
                        </a:rPr>
                        <a:t>МОУ ДО ДООЦ </a:t>
                      </a:r>
                      <a:endParaRPr lang="ru-RU" sz="1600" dirty="0">
                        <a:effectLst/>
                        <a:latin typeface="Calibri"/>
                        <a:ea typeface="Times New Roman"/>
                        <a:cs typeface="Times New Roman"/>
                      </a:endParaRPr>
                    </a:p>
                    <a:p>
                      <a:pPr marL="36195" marR="36195">
                        <a:lnSpc>
                          <a:spcPct val="115000"/>
                        </a:lnSpc>
                        <a:spcAft>
                          <a:spcPts val="0"/>
                        </a:spcAft>
                      </a:pPr>
                      <a:r>
                        <a:rPr lang="ru-RU" sz="1600" dirty="0" err="1">
                          <a:effectLst/>
                          <a:latin typeface="Times New Roman"/>
                          <a:ea typeface="Times New Roman"/>
                          <a:cs typeface="Times New Roman"/>
                        </a:rPr>
                        <a:t>им.Т.Савичевой</a:t>
                      </a:r>
                      <a:endParaRPr lang="ru-RU" sz="1600" dirty="0">
                        <a:effectLst/>
                        <a:latin typeface="Calibri"/>
                        <a:ea typeface="Times New Roman"/>
                        <a:cs typeface="Times New Roman"/>
                      </a:endParaRPr>
                    </a:p>
                  </a:txBody>
                  <a:tcPr marL="68580" marR="68580" marT="0" marB="0" vert="vert270" anchor="ctr"/>
                </a:tc>
                <a:extLst>
                  <a:ext uri="{0D108BD9-81ED-4DB2-BD59-A6C34878D82A}">
                    <a16:rowId xmlns:a16="http://schemas.microsoft.com/office/drawing/2014/main" xmlns="" val="10000"/>
                  </a:ext>
                </a:extLst>
              </a:tr>
              <a:tr h="1231465">
                <a:tc>
                  <a:txBody>
                    <a:bodyPr/>
                    <a:lstStyle/>
                    <a:p>
                      <a:pPr algn="just">
                        <a:spcAft>
                          <a:spcPts val="0"/>
                        </a:spcAft>
                      </a:pPr>
                      <a:r>
                        <a:rPr lang="ru-RU" sz="1400" dirty="0">
                          <a:latin typeface="Times New Roman"/>
                          <a:ea typeface="Times New Roman"/>
                        </a:rPr>
                        <a:t>Доля получателей образовательных услуг, которые готовы рекомендовать организацию родственникам и знакомым (могли бы ее рекомендовать, если бы была возможность выбора организации) </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98</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99</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96</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1"/>
                  </a:ext>
                </a:extLst>
              </a:tr>
              <a:tr h="1231465">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удобством графика работы организации (в % от общего числа опрошенных получателей образовательных услуг)</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98</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92</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99</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2"/>
                  </a:ext>
                </a:extLst>
              </a:tr>
              <a:tr h="1545785">
                <a:tc>
                  <a:txBody>
                    <a:bodyPr/>
                    <a:lstStyle/>
                    <a:p>
                      <a:pPr algn="just">
                        <a:spcAft>
                          <a:spcPts val="0"/>
                        </a:spcAft>
                      </a:pPr>
                      <a:r>
                        <a:rPr lang="ru-RU" sz="1400">
                          <a:latin typeface="Times New Roman"/>
                          <a:ea typeface="Times New Roman"/>
                        </a:rPr>
                        <a:t>Доля получателей образовательных услуг, удовлетворенных в целом условиями оказания образовательных услуг в организации (в % от общего числа опрошенных получателей услуг)</a:t>
                      </a:r>
                      <a:endParaRPr lang="ru-RU" sz="1400">
                        <a:latin typeface="Times New Roman CYR"/>
                        <a:ea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100</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effectLst/>
                          <a:latin typeface="Times New Roman"/>
                          <a:ea typeface="Times New Roman"/>
                          <a:cs typeface="Times New Roman"/>
                        </a:rPr>
                        <a:t>96</a:t>
                      </a:r>
                      <a:endParaRPr lang="ru-RU" sz="180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effectLst/>
                          <a:latin typeface="Times New Roman"/>
                          <a:ea typeface="Times New Roman"/>
                          <a:cs typeface="Times New Roman"/>
                        </a:rPr>
                        <a:t>100</a:t>
                      </a:r>
                      <a:endParaRPr lang="ru-RU" sz="1800" dirty="0">
                        <a:effectLst/>
                        <a:latin typeface="Calibri"/>
                        <a:ea typeface="Times New Roman"/>
                        <a:cs typeface="Times New Roman"/>
                      </a:endParaRPr>
                    </a:p>
                  </a:txBody>
                  <a:tcPr marL="68580" marR="68580" marT="0" marB="0"/>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just">
              <a:buNone/>
            </a:pPr>
            <a:r>
              <a:rPr lang="ru-RU" sz="3600" b="1" dirty="0">
                <a:solidFill>
                  <a:schemeClr val="accent5">
                    <a:lumMod val="50000"/>
                  </a:schemeClr>
                </a:solidFill>
                <a:latin typeface="Times New Roman" pitchFamily="18" charset="0"/>
                <a:cs typeface="Times New Roman" pitchFamily="18" charset="0"/>
              </a:rPr>
              <a:t>Значения по каждому показателю, характеризующему общие критерии оценки качества условий осуществления образовательной деятельности</a:t>
            </a:r>
          </a:p>
        </p:txBody>
      </p:sp>
      <p:sp>
        <p:nvSpPr>
          <p:cNvPr id="8" name="Управляющая кнопка: домой 7">
            <a:hlinkClick r:id="rId2" action="ppaction://program" highlightClick="1"/>
          </p:cNvPr>
          <p:cNvSpPr/>
          <p:nvPr/>
        </p:nvSpPr>
        <p:spPr>
          <a:xfrm>
            <a:off x="6948264" y="5877272"/>
            <a:ext cx="1080120" cy="6480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Autofit/>
          </a:bodyPr>
          <a:lstStyle/>
          <a:p>
            <a:r>
              <a:rPr lang="ru-RU" sz="2800" b="1" dirty="0">
                <a:solidFill>
                  <a:schemeClr val="accent5">
                    <a:lumMod val="50000"/>
                  </a:schemeClr>
                </a:solidFill>
                <a:latin typeface="Times New Roman" pitchFamily="18" charset="0"/>
                <a:cs typeface="Times New Roman" pitchFamily="18" charset="0"/>
              </a:rPr>
              <a:t>Основные недостатки в деятельности обследованных организаций</a:t>
            </a:r>
          </a:p>
        </p:txBody>
      </p:sp>
      <p:sp>
        <p:nvSpPr>
          <p:cNvPr id="3" name="Содержимое 2"/>
          <p:cNvSpPr>
            <a:spLocks noGrp="1"/>
          </p:cNvSpPr>
          <p:nvPr>
            <p:ph idx="1"/>
          </p:nvPr>
        </p:nvSpPr>
        <p:spPr>
          <a:xfrm>
            <a:off x="179512" y="1268760"/>
            <a:ext cx="8784976" cy="5445224"/>
          </a:xfrm>
        </p:spPr>
        <p:txBody>
          <a:bodyPr>
            <a:normAutofit fontScale="92500" lnSpcReduction="20000"/>
          </a:bodyPr>
          <a:lstStyle/>
          <a:p>
            <a:pPr marL="0" indent="0" algn="just">
              <a:buNone/>
            </a:pPr>
            <a:r>
              <a:rPr lang="ru-RU" sz="1900" b="1" u="sng" dirty="0">
                <a:latin typeface="Times New Roman" panose="02020603050405020304" pitchFamily="18" charset="0"/>
                <a:cs typeface="Times New Roman" panose="02020603050405020304" pitchFamily="18" charset="0"/>
              </a:rPr>
              <a:t>1. На официальных сайтах образовательных организаций не обнаружены:</a:t>
            </a:r>
          </a:p>
          <a:p>
            <a:pPr marL="0" indent="0" algn="just">
              <a:buNone/>
            </a:pPr>
            <a:r>
              <a:rPr lang="ru-RU" sz="1800" b="1" dirty="0" smtClean="0">
                <a:latin typeface="Times New Roman" panose="02020603050405020304" pitchFamily="18" charset="0"/>
                <a:cs typeface="Times New Roman" panose="02020603050405020304" pitchFamily="18" charset="0"/>
              </a:rPr>
              <a:t>1.1</a:t>
            </a:r>
            <a:r>
              <a:rPr lang="ru-RU" sz="1800" b="1" dirty="0">
                <a:latin typeface="Times New Roman" panose="02020603050405020304" pitchFamily="18" charset="0"/>
                <a:cs typeface="Times New Roman" panose="02020603050405020304" pitchFamily="18" charset="0"/>
              </a:rPr>
              <a:t>.</a:t>
            </a: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В подразделе «Документы</a:t>
            </a: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копии следующих документов или электронные документы:</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rPr>
              <a:t>-</a:t>
            </a:r>
            <a:r>
              <a:rPr lang="ru-RU" sz="1800" dirty="0">
                <a:latin typeface="Times New Roman" panose="02020603050405020304" pitchFamily="18" charset="0"/>
                <a:cs typeface="Times New Roman" panose="02020603050405020304" pitchFamily="18" charset="0"/>
              </a:rPr>
              <a:t> предписания органов, осуществляющих государственный контроль (надзор) в сфере образования, отчеты об исполнении таких предписаний (до подтверждения органом, осуществляющим государственный контроль (надзор) в сфере образования, исполнения предписания или признания его недействительным в установленном законом порядке) (при наличии</a:t>
            </a:r>
            <a:r>
              <a:rPr lang="ru-RU" sz="1800" dirty="0" smtClean="0">
                <a:latin typeface="Times New Roman" panose="02020603050405020304" pitchFamily="18" charset="0"/>
                <a:cs typeface="Times New Roman" panose="02020603050405020304" pitchFamily="18" charset="0"/>
              </a:rPr>
              <a:t>) – </a:t>
            </a:r>
            <a:r>
              <a:rPr lang="ru-RU" sz="1800" dirty="0">
                <a:latin typeface="Times New Roman" panose="02020603050405020304" pitchFamily="18" charset="0"/>
                <a:cs typeface="Times New Roman" panose="02020603050405020304" pitchFamily="18" charset="0"/>
              </a:rPr>
              <a:t>у </a:t>
            </a:r>
            <a:r>
              <a:rPr lang="ru-RU" sz="1800" dirty="0" smtClean="0">
                <a:latin typeface="Times New Roman" panose="02020603050405020304" pitchFamily="18" charset="0"/>
                <a:cs typeface="Times New Roman" panose="02020603050405020304" pitchFamily="18" charset="0"/>
              </a:rPr>
              <a:t>всех ОО;</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b="1" dirty="0">
                <a:latin typeface="Times New Roman" panose="02020603050405020304" pitchFamily="18" charset="0"/>
                <a:cs typeface="Times New Roman" panose="02020603050405020304" pitchFamily="18" charset="0"/>
              </a:rPr>
              <a:t>1.2. В подразделе «Образование» информация:</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о численности обучающихся по реализуемым образовательным программам за счет бюджетных ассигнований федерального бюджета, бюджетов субъектов РФ, местных бюджетов и по договорам об образовании за счет средств физических и (или) юридических лиц </a:t>
            </a:r>
            <a:r>
              <a:rPr lang="ru-RU" sz="1800" b="1" dirty="0">
                <a:latin typeface="Times New Roman" panose="02020603050405020304" pitchFamily="18" charset="0"/>
                <a:cs typeface="Times New Roman" panose="02020603050405020304" pitchFamily="18" charset="0"/>
              </a:rPr>
              <a:t>(в форме электронного документа</a:t>
            </a:r>
            <a:r>
              <a:rPr lang="ru-RU" sz="1800" dirty="0" smtClean="0">
                <a:latin typeface="Times New Roman" panose="02020603050405020304" pitchFamily="18" charset="0"/>
                <a:cs typeface="Times New Roman" panose="02020603050405020304" pitchFamily="18" charset="0"/>
              </a:rPr>
              <a:t>) – </a:t>
            </a:r>
            <a:r>
              <a:rPr lang="ru-RU" sz="1800" dirty="0">
                <a:latin typeface="Times New Roman" panose="02020603050405020304" pitchFamily="18" charset="0"/>
                <a:cs typeface="Times New Roman" panose="02020603050405020304" pitchFamily="18" charset="0"/>
              </a:rPr>
              <a:t>у </a:t>
            </a:r>
            <a:r>
              <a:rPr lang="ru-RU" sz="1800" dirty="0" smtClean="0">
                <a:latin typeface="Times New Roman" panose="02020603050405020304" pitchFamily="18" charset="0"/>
                <a:cs typeface="Times New Roman" panose="02020603050405020304" pitchFamily="18" charset="0"/>
              </a:rPr>
              <a:t>1 ДОО;</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 о языках образования </a:t>
            </a:r>
            <a:r>
              <a:rPr lang="ru-RU" sz="1800" b="1" dirty="0">
                <a:latin typeface="Times New Roman" panose="02020603050405020304" pitchFamily="18" charset="0"/>
                <a:cs typeface="Times New Roman" panose="02020603050405020304" pitchFamily="18" charset="0"/>
              </a:rPr>
              <a:t>(в форме электронного документа)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у </a:t>
            </a:r>
            <a:r>
              <a:rPr lang="ru-RU" sz="1800" dirty="0" smtClean="0">
                <a:latin typeface="Times New Roman" panose="02020603050405020304" pitchFamily="18" charset="0"/>
                <a:cs typeface="Times New Roman" panose="02020603050405020304" pitchFamily="18" charset="0"/>
              </a:rPr>
              <a:t>1 ДОО;</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b="1" dirty="0">
                <a:latin typeface="Times New Roman" panose="02020603050405020304" pitchFamily="18" charset="0"/>
                <a:cs typeface="Times New Roman" panose="02020603050405020304" pitchFamily="18" charset="0"/>
              </a:rPr>
              <a:t>1.3. В подразделе «Платные образовательные услуги» документы:</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 о порядке оказания платных образовательных услуг, в </a:t>
            </a:r>
            <a:r>
              <a:rPr lang="ru-RU" sz="1800" dirty="0" err="1">
                <a:latin typeface="Times New Roman" panose="02020603050405020304" pitchFamily="18" charset="0"/>
                <a:cs typeface="Times New Roman" panose="02020603050405020304" pitchFamily="18" charset="0"/>
              </a:rPr>
              <a:t>т.ч</a:t>
            </a:r>
            <a:r>
              <a:rPr lang="ru-RU" sz="1800" dirty="0">
                <a:latin typeface="Times New Roman" panose="02020603050405020304" pitchFamily="18" charset="0"/>
                <a:cs typeface="Times New Roman" panose="02020603050405020304" pitchFamily="18" charset="0"/>
              </a:rPr>
              <a:t>. образец договора об оказании платных образовательных </a:t>
            </a:r>
            <a:r>
              <a:rPr lang="ru-RU" sz="1800" dirty="0" smtClean="0">
                <a:latin typeface="Times New Roman" panose="02020603050405020304" pitchFamily="18" charset="0"/>
                <a:cs typeface="Times New Roman" panose="02020603050405020304" pitchFamily="18" charset="0"/>
              </a:rPr>
              <a:t>услуг </a:t>
            </a:r>
            <a:r>
              <a:rPr lang="ru-RU" sz="1800" dirty="0">
                <a:latin typeface="Times New Roman" panose="02020603050405020304" pitchFamily="18" charset="0"/>
                <a:cs typeface="Times New Roman" panose="02020603050405020304" pitchFamily="18" charset="0"/>
              </a:rPr>
              <a:t>– у </a:t>
            </a:r>
            <a:r>
              <a:rPr lang="ru-RU" sz="1800" dirty="0" smtClean="0">
                <a:latin typeface="Times New Roman" panose="02020603050405020304" pitchFamily="18" charset="0"/>
                <a:cs typeface="Times New Roman" panose="02020603050405020304" pitchFamily="18" charset="0"/>
              </a:rPr>
              <a:t>1 ДОО;</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 об утверждении стоимости обучения по каждой образовательной программе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у большинства образовательных </a:t>
            </a:r>
            <a:r>
              <a:rPr lang="ru-RU" sz="1800" dirty="0" smtClean="0">
                <a:latin typeface="Times New Roman" panose="02020603050405020304" pitchFamily="18" charset="0"/>
                <a:cs typeface="Times New Roman" panose="02020603050405020304" pitchFamily="18" charset="0"/>
              </a:rPr>
              <a:t>организаций.</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b="1" u="sng" dirty="0" smtClean="0">
                <a:latin typeface="Times New Roman" panose="02020603050405020304" pitchFamily="18" charset="0"/>
                <a:cs typeface="Times New Roman" panose="02020603050405020304" pitchFamily="18" charset="0"/>
              </a:rPr>
              <a:t>2. Не обеспечены в полной мере условия доступности, позволяющие инвалидам получать образовательные услуги наравне с другими.</a:t>
            </a:r>
          </a:p>
          <a:p>
            <a:pPr marL="0" indent="0" algn="just">
              <a:buNone/>
            </a:pPr>
            <a:endParaRPr lang="ru-RU" sz="18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chemeClr val="accent5">
                    <a:lumMod val="50000"/>
                  </a:schemeClr>
                </a:solidFill>
                <a:latin typeface="Times New Roman" pitchFamily="18" charset="0"/>
                <a:cs typeface="Times New Roman" pitchFamily="18" charset="0"/>
              </a:rPr>
              <a:t>Рекомендации по итогам НОК </a:t>
            </a:r>
            <a:r>
              <a:rPr lang="ru-RU" sz="3600" b="1" dirty="0" smtClean="0">
                <a:solidFill>
                  <a:schemeClr val="accent5">
                    <a:lumMod val="50000"/>
                  </a:schemeClr>
                </a:solidFill>
                <a:latin typeface="Times New Roman" pitchFamily="18" charset="0"/>
                <a:cs typeface="Times New Roman" pitchFamily="18" charset="0"/>
              </a:rPr>
              <a:t>УО ОД</a:t>
            </a:r>
            <a:endParaRPr lang="ru-RU" sz="3600" b="1" dirty="0">
              <a:solidFill>
                <a:schemeClr val="accent5">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179512" y="1340768"/>
            <a:ext cx="8784976" cy="4896544"/>
          </a:xfrm>
        </p:spPr>
        <p:txBody>
          <a:bodyPr>
            <a:noAutofit/>
          </a:bodyPr>
          <a:lstStyle/>
          <a:p>
            <a:pPr algn="just">
              <a:buNone/>
            </a:pPr>
            <a:r>
              <a:rPr lang="ru-RU" sz="2400" dirty="0">
                <a:solidFill>
                  <a:srgbClr val="002060"/>
                </a:solidFill>
                <a:latin typeface="Times New Roman" pitchFamily="18" charset="0"/>
                <a:cs typeface="Times New Roman" pitchFamily="18" charset="0"/>
              </a:rPr>
              <a:t>1. Довести результаты аналитического отчета до педагогических коллективов обследованных образовательных организаций;</a:t>
            </a:r>
          </a:p>
          <a:p>
            <a:pPr algn="just">
              <a:buNone/>
            </a:pPr>
            <a:r>
              <a:rPr lang="ru-RU" sz="2400" dirty="0">
                <a:solidFill>
                  <a:srgbClr val="002060"/>
                </a:solidFill>
                <a:latin typeface="Times New Roman" pitchFamily="18" charset="0"/>
                <a:cs typeface="Times New Roman" pitchFamily="18" charset="0"/>
              </a:rPr>
              <a:t>2. Активизировать деятельность по созданию условий для организации обучения и воспитания детей-инвалидов;</a:t>
            </a:r>
          </a:p>
          <a:p>
            <a:pPr algn="just">
              <a:buNone/>
            </a:pPr>
            <a:r>
              <a:rPr lang="ru-RU" sz="2400" dirty="0">
                <a:solidFill>
                  <a:srgbClr val="002060"/>
                </a:solidFill>
                <a:latin typeface="Times New Roman" pitchFamily="18" charset="0"/>
                <a:cs typeface="Times New Roman" pitchFamily="18" charset="0"/>
              </a:rPr>
              <a:t>3.</a:t>
            </a:r>
            <a:r>
              <a:rPr lang="en-US" sz="2400" dirty="0">
                <a:solidFill>
                  <a:srgbClr val="002060"/>
                </a:solidFill>
                <a:latin typeface="Times New Roman" pitchFamily="18" charset="0"/>
                <a:cs typeface="Times New Roman" pitchFamily="18" charset="0"/>
              </a:rPr>
              <a:t> </a:t>
            </a:r>
            <a:r>
              <a:rPr lang="ru-RU" sz="2400" dirty="0">
                <a:solidFill>
                  <a:srgbClr val="002060"/>
                </a:solidFill>
                <a:latin typeface="Times New Roman" pitchFamily="18" charset="0"/>
                <a:cs typeface="Times New Roman" pitchFamily="18" charset="0"/>
              </a:rPr>
              <a:t>Внести изменения в деятельность образовательных организаций с учетом значений каждого критерия и показателя;</a:t>
            </a:r>
          </a:p>
          <a:p>
            <a:pPr algn="just">
              <a:buNone/>
            </a:pPr>
            <a:r>
              <a:rPr lang="ru-RU" sz="2400" dirty="0">
                <a:solidFill>
                  <a:srgbClr val="002060"/>
                </a:solidFill>
                <a:latin typeface="Times New Roman" pitchFamily="18" charset="0"/>
                <a:cs typeface="Times New Roman" pitchFamily="18" charset="0"/>
              </a:rPr>
              <a:t>4. Довести необходимую информацию о деятельности образовательных организаций до родителей в целях наиболее адекватной оценки ими качества образовательной деятельности обследованных образовательных организаций;</a:t>
            </a:r>
          </a:p>
          <a:p>
            <a:pPr algn="just">
              <a:buNone/>
            </a:pPr>
            <a:r>
              <a:rPr lang="ru-RU" sz="2400" dirty="0">
                <a:solidFill>
                  <a:srgbClr val="002060"/>
                </a:solidFill>
                <a:latin typeface="Times New Roman" pitchFamily="18" charset="0"/>
                <a:cs typeface="Times New Roman" pitchFamily="18" charset="0"/>
              </a:rPr>
              <a:t>5. При необходимости провести повторную самооценку качества условий осуществления образовательной деятельности на основании анкет</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o-puschkino.edumsko.ru/uploads/7000/24288/edudep/news/16174568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l="14272" r="14385"/>
          <a:stretch/>
        </p:blipFill>
        <p:spPr bwMode="auto">
          <a:xfrm>
            <a:off x="971600" y="116631"/>
            <a:ext cx="7416824" cy="6237535"/>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xmlns="" id="{7ADCA727-CFE6-4FF4-B77C-608E7A34D2D2}"/>
              </a:ext>
            </a:extLst>
          </p:cNvPr>
          <p:cNvSpPr>
            <a:spLocks noGrp="1"/>
          </p:cNvSpPr>
          <p:nvPr>
            <p:ph type="title"/>
          </p:nvPr>
        </p:nvSpPr>
        <p:spPr>
          <a:xfrm>
            <a:off x="354360" y="188640"/>
            <a:ext cx="8435280" cy="792088"/>
          </a:xfrm>
        </p:spPr>
        <p:txBody>
          <a:bodyPr>
            <a:normAutofit/>
          </a:bodyPr>
          <a:lstStyle/>
          <a:p>
            <a:r>
              <a:rPr lang="ru-RU"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Результаты получены – что делать дальше?</a:t>
            </a:r>
            <a:endParaRPr lang="ru-RU" sz="32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Прямоугольник: скругленные углы 3">
            <a:extLst>
              <a:ext uri="{FF2B5EF4-FFF2-40B4-BE49-F238E27FC236}">
                <a16:creationId xmlns:a16="http://schemas.microsoft.com/office/drawing/2014/main" xmlns="" id="{B335D4CE-90FB-4D08-80AD-F0530A42D0B8}"/>
              </a:ext>
            </a:extLst>
          </p:cNvPr>
          <p:cNvSpPr/>
          <p:nvPr/>
        </p:nvSpPr>
        <p:spPr>
          <a:xfrm>
            <a:off x="457200" y="1700808"/>
            <a:ext cx="3610744"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Результаты независимой оценки</a:t>
            </a:r>
            <a:endParaRPr lang="ru-RU" sz="2000" dirty="0">
              <a:latin typeface="Times New Roman" panose="02020603050405020304" pitchFamily="18" charset="0"/>
              <a:cs typeface="Times New Roman" panose="02020603050405020304" pitchFamily="18" charset="0"/>
            </a:endParaRPr>
          </a:p>
        </p:txBody>
      </p:sp>
      <p:sp>
        <p:nvSpPr>
          <p:cNvPr id="6" name="Прямоугольник: скругленные углы 5">
            <a:extLst>
              <a:ext uri="{FF2B5EF4-FFF2-40B4-BE49-F238E27FC236}">
                <a16:creationId xmlns:a16="http://schemas.microsoft.com/office/drawing/2014/main" xmlns="" id="{3E0649F3-9986-4BF6-B738-7E3924AF2672}"/>
              </a:ext>
            </a:extLst>
          </p:cNvPr>
          <p:cNvSpPr/>
          <p:nvPr/>
        </p:nvSpPr>
        <p:spPr>
          <a:xfrm>
            <a:off x="354360" y="4293096"/>
            <a:ext cx="3713584" cy="18722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План мероприятий по улучшению качества условий образовательной деятельности с учётом результатов независимой оценки</a:t>
            </a:r>
            <a:endParaRPr lang="ru-RU" sz="2000" dirty="0">
              <a:latin typeface="Times New Roman" panose="02020603050405020304" pitchFamily="18" charset="0"/>
              <a:cs typeface="Times New Roman" panose="02020603050405020304" pitchFamily="18" charset="0"/>
            </a:endParaRPr>
          </a:p>
        </p:txBody>
      </p:sp>
      <p:sp>
        <p:nvSpPr>
          <p:cNvPr id="7" name="Прямоугольник: скругленные углы 6">
            <a:extLst>
              <a:ext uri="{FF2B5EF4-FFF2-40B4-BE49-F238E27FC236}">
                <a16:creationId xmlns:a16="http://schemas.microsoft.com/office/drawing/2014/main" xmlns="" id="{E64650D9-DFFA-4186-9EF0-F627A9755F0B}"/>
              </a:ext>
            </a:extLst>
          </p:cNvPr>
          <p:cNvSpPr/>
          <p:nvPr/>
        </p:nvSpPr>
        <p:spPr>
          <a:xfrm>
            <a:off x="5675803" y="4511344"/>
            <a:ext cx="2592288" cy="1509943"/>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Сайт образовательной организации</a:t>
            </a:r>
            <a:endParaRPr lang="ru-RU" sz="2000" dirty="0">
              <a:latin typeface="Times New Roman" panose="02020603050405020304" pitchFamily="18" charset="0"/>
              <a:cs typeface="Times New Roman" panose="02020603050405020304" pitchFamily="18" charset="0"/>
            </a:endParaRPr>
          </a:p>
        </p:txBody>
      </p:sp>
      <p:sp>
        <p:nvSpPr>
          <p:cNvPr id="8" name="Прямоугольник: скругленные углы 7">
            <a:extLst>
              <a:ext uri="{FF2B5EF4-FFF2-40B4-BE49-F238E27FC236}">
                <a16:creationId xmlns:a16="http://schemas.microsoft.com/office/drawing/2014/main" xmlns="" id="{79D834AB-B140-48CA-8C9C-8435CD4BB581}"/>
              </a:ext>
            </a:extLst>
          </p:cNvPr>
          <p:cNvSpPr/>
          <p:nvPr/>
        </p:nvSpPr>
        <p:spPr>
          <a:xfrm>
            <a:off x="5658054" y="1698090"/>
            <a:ext cx="2592288" cy="136815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Официальный сайт www.bus.gov.ru</a:t>
            </a:r>
            <a:endParaRPr lang="ru-RU" sz="2000" dirty="0">
              <a:latin typeface="Times New Roman" panose="02020603050405020304" pitchFamily="18" charset="0"/>
              <a:cs typeface="Times New Roman" panose="02020603050405020304" pitchFamily="18" charset="0"/>
            </a:endParaRPr>
          </a:p>
        </p:txBody>
      </p:sp>
      <p:sp>
        <p:nvSpPr>
          <p:cNvPr id="9" name="Стрелка: вправо 8">
            <a:extLst>
              <a:ext uri="{FF2B5EF4-FFF2-40B4-BE49-F238E27FC236}">
                <a16:creationId xmlns:a16="http://schemas.microsoft.com/office/drawing/2014/main" xmlns="" id="{25742C82-84C1-4C31-BC60-72EDA3F9F64D}"/>
              </a:ext>
            </a:extLst>
          </p:cNvPr>
          <p:cNvSpPr/>
          <p:nvPr/>
        </p:nvSpPr>
        <p:spPr>
          <a:xfrm>
            <a:off x="4109120" y="5037528"/>
            <a:ext cx="151216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право 10">
            <a:extLst>
              <a:ext uri="{FF2B5EF4-FFF2-40B4-BE49-F238E27FC236}">
                <a16:creationId xmlns:a16="http://schemas.microsoft.com/office/drawing/2014/main" xmlns="" id="{9FF662F2-987A-46B6-880C-72BE5BC3F413}"/>
              </a:ext>
            </a:extLst>
          </p:cNvPr>
          <p:cNvSpPr/>
          <p:nvPr/>
        </p:nvSpPr>
        <p:spPr>
          <a:xfrm rot="2287089">
            <a:off x="3751411" y="3656572"/>
            <a:ext cx="2111219"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a:extLst>
              <a:ext uri="{FF2B5EF4-FFF2-40B4-BE49-F238E27FC236}">
                <a16:creationId xmlns:a16="http://schemas.microsoft.com/office/drawing/2014/main" xmlns="" id="{45477676-E161-490B-BEE8-3939BA54FCE2}"/>
              </a:ext>
            </a:extLst>
          </p:cNvPr>
          <p:cNvSpPr/>
          <p:nvPr/>
        </p:nvSpPr>
        <p:spPr>
          <a:xfrm rot="19256421">
            <a:off x="3852680" y="3589449"/>
            <a:ext cx="2111219" cy="360040"/>
          </a:xfrm>
          <a:prstGeom prst="rightArrow">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право 12">
            <a:extLst>
              <a:ext uri="{FF2B5EF4-FFF2-40B4-BE49-F238E27FC236}">
                <a16:creationId xmlns:a16="http://schemas.microsoft.com/office/drawing/2014/main" xmlns="" id="{52BA7366-64B1-4FF5-9D0A-E02AEE88EE84}"/>
              </a:ext>
            </a:extLst>
          </p:cNvPr>
          <p:cNvSpPr/>
          <p:nvPr/>
        </p:nvSpPr>
        <p:spPr>
          <a:xfrm>
            <a:off x="4109120" y="2190190"/>
            <a:ext cx="1512168" cy="360040"/>
          </a:xfrm>
          <a:prstGeom prst="rightArrow">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75515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Autofit/>
          </a:bodyPr>
          <a:lstStyle/>
          <a:p>
            <a:r>
              <a:rPr lang="ru-RU" sz="2400" b="1" dirty="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План мероприятий по улучшению качества условий образовательной деятельности с учётом результатов независимой </a:t>
            </a:r>
            <a:r>
              <a:rPr lang="ru-RU" sz="2400" b="1" dirty="0" smtClean="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оценки – </a:t>
            </a:r>
            <a:r>
              <a:rPr lang="ru-RU" sz="3600" b="1" u="sng" dirty="0" smtClean="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до 17.12.2025 года</a:t>
            </a:r>
            <a:r>
              <a:rPr lang="ru-RU" sz="2400" dirty="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2400" dirty="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2400" dirty="0">
              <a:solidFill>
                <a:schemeClr val="accent5">
                  <a:lumMod val="50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79512" y="1340768"/>
            <a:ext cx="8784976" cy="5184576"/>
          </a:xfrm>
        </p:spPr>
        <p:txBody>
          <a:bodyPr>
            <a:normAutofit fontScale="92500" lnSpcReduction="20000"/>
          </a:bodyPr>
          <a:lstStyle/>
          <a:p>
            <a:pPr marL="0" indent="0" algn="just">
              <a:buNone/>
            </a:pPr>
            <a:r>
              <a:rPr lang="ru-RU" sz="2000" b="1" dirty="0"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Официальные разъяснения обязательных требований по соблюдению образовательными организациями требований законодательства РФ в сфере образования в части информационной открытости образовательной организации (утв. </a:t>
            </a:r>
            <a:r>
              <a:rPr lang="ru-RU" sz="2000" b="1" dirty="0" err="1"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Рособрнадзором</a:t>
            </a:r>
            <a:r>
              <a:rPr lang="ru-RU" sz="2000" b="1" dirty="0"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 11.11.2024)</a:t>
            </a:r>
          </a:p>
          <a:p>
            <a:pPr marL="0" indent="0" algn="just">
              <a:buNone/>
            </a:pPr>
            <a:endParaRPr lang="ru-RU" sz="2000" b="1" dirty="0" smtClean="0">
              <a:solidFill>
                <a:schemeClr val="tx2">
                  <a:lumMod val="75000"/>
                </a:schemeClr>
              </a:solidFill>
              <a:latin typeface="Times New Roman" pitchFamily="18" charset="0"/>
              <a:ea typeface="Arial Unicode MS" panose="020B0604020202020204" pitchFamily="34" charset="-128"/>
              <a:cs typeface="Times New Roman" pitchFamily="18" charset="0"/>
            </a:endParaRPr>
          </a:p>
          <a:p>
            <a:pPr algn="just">
              <a:buFontTx/>
              <a:buChar char="-"/>
            </a:pPr>
            <a:r>
              <a:rPr lang="ru-RU" sz="2000" u="sng" dirty="0" smtClean="0">
                <a:solidFill>
                  <a:srgbClr val="002060"/>
                </a:solidFill>
                <a:latin typeface="Times New Roman" panose="02020603050405020304" pitchFamily="18" charset="0"/>
                <a:cs typeface="Times New Roman" panose="02020603050405020304" pitchFamily="18" charset="0"/>
              </a:rPr>
              <a:t>документ </a:t>
            </a:r>
            <a:r>
              <a:rPr lang="ru-RU" sz="2000" u="sng" dirty="0">
                <a:solidFill>
                  <a:srgbClr val="002060"/>
                </a:solidFill>
                <a:latin typeface="Times New Roman" panose="02020603050405020304" pitchFamily="18" charset="0"/>
                <a:cs typeface="Times New Roman" panose="02020603050405020304" pitchFamily="18" charset="0"/>
              </a:rPr>
              <a:t>в электронном виде</a:t>
            </a:r>
            <a:r>
              <a:rPr lang="ru-RU" sz="2000" dirty="0">
                <a:solidFill>
                  <a:srgbClr val="002060"/>
                </a:solidFill>
                <a:latin typeface="Times New Roman" panose="02020603050405020304" pitchFamily="18" charset="0"/>
                <a:cs typeface="Times New Roman" panose="02020603050405020304" pitchFamily="18" charset="0"/>
              </a:rPr>
              <a:t> - электронный образ документа, т.е. переведенная в электронную форму с помощью средств сканирования копия документа, изготовленного на бумажном носителе, </a:t>
            </a:r>
            <a:r>
              <a:rPr lang="ru-RU" sz="2000" u="sng" dirty="0">
                <a:solidFill>
                  <a:srgbClr val="002060"/>
                </a:solidFill>
                <a:latin typeface="Times New Roman" panose="02020603050405020304" pitchFamily="18" charset="0"/>
                <a:cs typeface="Times New Roman" panose="02020603050405020304" pitchFamily="18" charset="0"/>
              </a:rPr>
              <a:t>или электронный документ</a:t>
            </a:r>
            <a:r>
              <a:rPr lang="ru-RU" sz="2000" u="sng" dirty="0" smtClean="0">
                <a:solidFill>
                  <a:srgbClr val="002060"/>
                </a:solidFill>
                <a:latin typeface="Times New Roman" panose="02020603050405020304" pitchFamily="18" charset="0"/>
                <a:cs typeface="Times New Roman" panose="02020603050405020304" pitchFamily="18" charset="0"/>
              </a:rPr>
              <a:t>;</a:t>
            </a:r>
          </a:p>
          <a:p>
            <a:pPr algn="just">
              <a:buFontTx/>
              <a:buChar char="-"/>
            </a:pPr>
            <a:r>
              <a:rPr lang="ru-RU" sz="2000" u="sng" dirty="0">
                <a:solidFill>
                  <a:srgbClr val="002060"/>
                </a:solidFill>
                <a:latin typeface="Times New Roman" panose="02020603050405020304" pitchFamily="18" charset="0"/>
                <a:cs typeface="Times New Roman" panose="02020603050405020304" pitchFamily="18" charset="0"/>
              </a:rPr>
              <a:t>электронный документ </a:t>
            </a:r>
            <a:r>
              <a:rPr lang="ru-RU" sz="2000" dirty="0">
                <a:solidFill>
                  <a:srgbClr val="002060"/>
                </a:solidFill>
                <a:latin typeface="Times New Roman" panose="02020603050405020304" pitchFamily="18" charset="0"/>
                <a:cs typeface="Times New Roman" panose="02020603050405020304" pitchFamily="18" charset="0"/>
              </a:rPr>
              <a:t>- документ, созданный в электронной форме без предварительного документирования на бумажном носителе, подписанный электронной подписью</a:t>
            </a:r>
            <a:endParaRPr lang="ru-RU" sz="2000" b="1" dirty="0" smtClean="0">
              <a:solidFill>
                <a:srgbClr val="002060"/>
              </a:solidFill>
              <a:latin typeface="Times New Roman" pitchFamily="18" charset="0"/>
              <a:ea typeface="Arial Unicode MS" panose="020B0604020202020204" pitchFamily="34" charset="-128"/>
              <a:cs typeface="Times New Roman" pitchFamily="18" charset="0"/>
            </a:endParaRPr>
          </a:p>
          <a:p>
            <a:pPr marL="0" indent="0" algn="just">
              <a:buNone/>
            </a:pPr>
            <a:endParaRPr lang="ru-RU" sz="2000" b="1" dirty="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endParaRPr>
          </a:p>
          <a:p>
            <a:pPr marL="0" indent="0" algn="just">
              <a:buNone/>
            </a:pPr>
            <a:endParaRPr lang="ru-RU" sz="2000" b="1" dirty="0"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endParaRPr>
          </a:p>
          <a:p>
            <a:pPr marL="0" indent="0" algn="just">
              <a:buNone/>
            </a:pPr>
            <a:r>
              <a:rPr lang="ru-RU" sz="2000" b="1" dirty="0" smtClean="0">
                <a:solidFill>
                  <a:srgbClr val="C00000"/>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Важно</a:t>
            </a:r>
            <a:r>
              <a:rPr lang="ru-RU" sz="2000" b="1" dirty="0">
                <a:solidFill>
                  <a:srgbClr val="C00000"/>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a:t>
            </a:r>
            <a:r>
              <a:rPr lang="ru-RU" sz="2000" b="1" dirty="0">
                <a:solidFill>
                  <a:srgbClr val="C00000"/>
                </a:solidFill>
                <a:latin typeface="Times New Roman" pitchFamily="18" charset="0"/>
                <a:ea typeface="Arial Unicode MS" panose="020B0604020202020204" pitchFamily="34" charset="-128"/>
                <a:cs typeface="Times New Roman" pitchFamily="18" charset="0"/>
              </a:rPr>
              <a:t> Информация на официальном сайте может не размещаться только в том случае, </a:t>
            </a: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если установлены </a:t>
            </a:r>
            <a:r>
              <a:rPr lang="ru-RU" sz="2000" b="1" dirty="0">
                <a:solidFill>
                  <a:srgbClr val="C00000"/>
                </a:solidFill>
                <a:latin typeface="Times New Roman" pitchFamily="18" charset="0"/>
                <a:ea typeface="Arial Unicode MS" panose="020B0604020202020204" pitchFamily="34" charset="-128"/>
                <a:cs typeface="Times New Roman" pitchFamily="18" charset="0"/>
              </a:rPr>
              <a:t>исключения для размещения </a:t>
            </a: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информации (например, для программ дошкольного образования).</a:t>
            </a:r>
          </a:p>
          <a:p>
            <a:pPr marL="0" indent="0" algn="ctr">
              <a:buNone/>
            </a:pPr>
            <a:endParaRPr lang="ru-RU" sz="2000" b="1" dirty="0" smtClean="0">
              <a:solidFill>
                <a:srgbClr val="C00000"/>
              </a:solidFill>
              <a:latin typeface="Times New Roman" pitchFamily="18" charset="0"/>
              <a:ea typeface="Arial Unicode MS" panose="020B0604020202020204" pitchFamily="34" charset="-128"/>
              <a:cs typeface="Times New Roman" pitchFamily="18" charset="0"/>
            </a:endParaRPr>
          </a:p>
          <a:p>
            <a:pPr marL="0" indent="0" algn="ctr">
              <a:buNone/>
            </a:pP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Во </a:t>
            </a:r>
            <a:r>
              <a:rPr lang="ru-RU" sz="2000" b="1" dirty="0">
                <a:solidFill>
                  <a:srgbClr val="C00000"/>
                </a:solidFill>
                <a:latin typeface="Times New Roman" pitchFamily="18" charset="0"/>
                <a:ea typeface="Arial Unicode MS" panose="020B0604020202020204" pitchFamily="34" charset="-128"/>
                <a:cs typeface="Times New Roman" pitchFamily="18" charset="0"/>
              </a:rPr>
              <a:t>всех остальных случаях следует разместить пояснение </a:t>
            </a:r>
            <a:endParaRPr lang="ru-RU" sz="2000" b="1" dirty="0" smtClean="0">
              <a:solidFill>
                <a:srgbClr val="C00000"/>
              </a:solidFill>
              <a:latin typeface="Times New Roman" pitchFamily="18" charset="0"/>
              <a:ea typeface="Arial Unicode MS" panose="020B0604020202020204" pitchFamily="34" charset="-128"/>
              <a:cs typeface="Times New Roman" pitchFamily="18" charset="0"/>
            </a:endParaRPr>
          </a:p>
          <a:p>
            <a:pPr marL="0" indent="0" algn="ctr">
              <a:buNone/>
            </a:pP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a:t>
            </a:r>
            <a:r>
              <a:rPr lang="ru-RU" sz="2000" b="1" dirty="0">
                <a:solidFill>
                  <a:srgbClr val="C00000"/>
                </a:solidFill>
                <a:latin typeface="Times New Roman" pitchFamily="18" charset="0"/>
                <a:ea typeface="Arial Unicode MS" panose="020B0604020202020204" pitchFamily="34" charset="-128"/>
                <a:cs typeface="Times New Roman" pitchFamily="18" charset="0"/>
              </a:rPr>
              <a:t>не предусмотрено" либо цифру "0" при нулевой численности.</a:t>
            </a:r>
          </a:p>
          <a:p>
            <a:pPr marL="0" indent="0" algn="just">
              <a:buNone/>
            </a:pPr>
            <a:endParaRPr lang="ru-RU" sz="2000" b="1" dirty="0" smtClean="0">
              <a:solidFill>
                <a:schemeClr val="tx2">
                  <a:lumMod val="75000"/>
                </a:schemeClr>
              </a:solidFill>
              <a:latin typeface="Times New Roman" pitchFamily="18" charset="0"/>
              <a:ea typeface="Arial Unicode MS" panose="020B0604020202020204" pitchFamily="34" charset="-128"/>
              <a:cs typeface="Times New Roman" pitchFamily="18" charset="0"/>
            </a:endParaRPr>
          </a:p>
          <a:p>
            <a:pPr marL="0" indent="0">
              <a:buNone/>
            </a:pPr>
            <a:endParaRPr lang="ru-RU" dirty="0">
              <a:solidFill>
                <a:schemeClr val="tx2">
                  <a:lumMod val="75000"/>
                </a:schemeClr>
              </a:solidFill>
              <a:latin typeface="Times New Roman" pitchFamily="18" charset="0"/>
              <a:ea typeface="Arial Unicode MS" panose="020B0604020202020204" pitchFamily="34" charset="-128"/>
              <a:cs typeface="Times New Roman" pitchFamily="18" charset="0"/>
            </a:endParaRPr>
          </a:p>
        </p:txBody>
      </p:sp>
    </p:spTree>
    <p:extLst>
      <p:ext uri="{BB962C8B-B14F-4D97-AF65-F5344CB8AC3E}">
        <p14:creationId xmlns:p14="http://schemas.microsoft.com/office/powerpoint/2010/main" val="38368157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29600" cy="4464496"/>
          </a:xfrm>
        </p:spPr>
        <p:txBody>
          <a:bodyPr>
            <a:noAutofit/>
          </a:bodyPr>
          <a:lstStyle/>
          <a:p>
            <a:pPr marL="0" indent="0" algn="just">
              <a:buNone/>
            </a:pPr>
            <a:r>
              <a:rPr lang="ru-RU" sz="2400" b="1" dirty="0">
                <a:solidFill>
                  <a:schemeClr val="tx2">
                    <a:lumMod val="75000"/>
                  </a:schemeClr>
                </a:solidFill>
                <a:latin typeface="Times New Roman" pitchFamily="18" charset="0"/>
                <a:ea typeface="Arial Unicode MS" panose="020B0604020202020204" pitchFamily="34" charset="-128"/>
                <a:cs typeface="Times New Roman" pitchFamily="18" charset="0"/>
              </a:rPr>
              <a:t>- Подраздел </a:t>
            </a:r>
            <a:r>
              <a:rPr lang="ru-RU" sz="24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«Образование»: </a:t>
            </a:r>
            <a:r>
              <a:rPr lang="ru-RU" sz="2400" dirty="0">
                <a:latin typeface="Times New Roman" pitchFamily="18" charset="0"/>
                <a:cs typeface="Times New Roman" pitchFamily="18" charset="0"/>
              </a:rPr>
              <a:t>численности обучающихся по реализуемым образовательным </a:t>
            </a:r>
            <a:r>
              <a:rPr lang="ru-RU" sz="2400" dirty="0" smtClean="0">
                <a:latin typeface="Times New Roman" pitchFamily="18" charset="0"/>
                <a:cs typeface="Times New Roman" pitchFamily="18" charset="0"/>
              </a:rPr>
              <a:t>программам </a:t>
            </a:r>
            <a:r>
              <a:rPr lang="ru-RU" sz="2400" dirty="0">
                <a:latin typeface="Times New Roman" pitchFamily="18" charset="0"/>
                <a:cs typeface="Times New Roman" pitchFamily="18" charset="0"/>
              </a:rPr>
              <a:t>(в форме электронного документа</a:t>
            </a:r>
            <a:r>
              <a:rPr lang="ru-RU" sz="2400" dirty="0" smtClean="0">
                <a:latin typeface="Times New Roman" pitchFamily="18" charset="0"/>
                <a:cs typeface="Times New Roman" pitchFamily="18" charset="0"/>
              </a:rPr>
              <a:t>), в </a:t>
            </a:r>
            <a:r>
              <a:rPr lang="ru-RU" sz="2400" dirty="0" err="1" smtClean="0">
                <a:latin typeface="Times New Roman" pitchFamily="18" charset="0"/>
                <a:cs typeface="Times New Roman" pitchFamily="18" charset="0"/>
              </a:rPr>
              <a:t>т.ч</a:t>
            </a:r>
            <a:r>
              <a:rPr lang="ru-RU" sz="2400" dirty="0" smtClean="0">
                <a:latin typeface="Times New Roman" pitchFamily="18" charset="0"/>
                <a:cs typeface="Times New Roman" pitchFamily="18" charset="0"/>
              </a:rPr>
              <a:t>. являющимися иностранными гражданами, </a:t>
            </a:r>
            <a:r>
              <a:rPr lang="ru-RU" sz="2400" dirty="0">
                <a:latin typeface="Times New Roman" pitchFamily="18" charset="0"/>
                <a:cs typeface="Times New Roman" pitchFamily="18" charset="0"/>
              </a:rPr>
              <a:t>о языках образования (в форме электронного документа)</a:t>
            </a:r>
            <a:r>
              <a:rPr lang="ru-RU" sz="2400" dirty="0" smtClean="0">
                <a:latin typeface="Times New Roman" pitchFamily="18" charset="0"/>
                <a:cs typeface="Times New Roman" pitchFamily="18" charset="0"/>
              </a:rPr>
              <a:t> </a:t>
            </a:r>
            <a:endParaRPr lang="ru-RU" sz="2400" dirty="0">
              <a:solidFill>
                <a:schemeClr val="tx2">
                  <a:lumMod val="75000"/>
                </a:schemeClr>
              </a:solidFill>
              <a:latin typeface="Times New Roman" pitchFamily="18" charset="0"/>
              <a:ea typeface="Arial Unicode MS" panose="020B0604020202020204" pitchFamily="34" charset="-128"/>
              <a:cs typeface="Times New Roman" pitchFamily="18" charset="0"/>
            </a:endParaRPr>
          </a:p>
          <a:p>
            <a:pPr marL="0" indent="0" algn="just">
              <a:buFontTx/>
              <a:buChar char="-"/>
            </a:pPr>
            <a:r>
              <a:rPr lang="ru-RU" sz="24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 Подраздел «Педагогический состав»: </a:t>
            </a:r>
            <a:r>
              <a:rPr lang="ru-RU" sz="2400" u="sng"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информация скорректирована!</a:t>
            </a:r>
          </a:p>
          <a:p>
            <a:pPr marL="0" indent="0" algn="just">
              <a:buNone/>
            </a:pPr>
            <a:r>
              <a:rPr lang="ru-RU" sz="2400" dirty="0" smtClean="0">
                <a:latin typeface="Times New Roman" pitchFamily="18" charset="0"/>
                <a:cs typeface="Times New Roman" pitchFamily="18" charset="0"/>
              </a:rPr>
              <a:t>… указывается наименование общеобразовательной программы (общеобразовательных программ), в реализации которой участвует педагогический работник.</a:t>
            </a:r>
          </a:p>
          <a:p>
            <a:pPr marL="0" indent="0" algn="just">
              <a:buNone/>
            </a:pPr>
            <a:r>
              <a:rPr lang="ru-RU" sz="2400" dirty="0" smtClean="0">
                <a:solidFill>
                  <a:srgbClr val="FF0000"/>
                </a:solidFill>
                <a:latin typeface="Times New Roman" pitchFamily="18" charset="0"/>
                <a:cs typeface="Times New Roman" pitchFamily="18" charset="0"/>
              </a:rPr>
              <a:t>Если руководитель образовательной организации, его заместители, выполняют педагогическую нагрузку по учебным предметам, то указанная информация о педагогической работе размещается в данном подразделе.</a:t>
            </a:r>
          </a:p>
          <a:p>
            <a:pPr marL="0" indent="0" algn="just">
              <a:buNone/>
            </a:pP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893112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5121"/>
            <a:ext cx="8229600" cy="1143000"/>
          </a:xfrm>
        </p:spPr>
        <p:txBody>
          <a:bodyPr>
            <a:normAutofit/>
          </a:bodyPr>
          <a:lstStyle/>
          <a:p>
            <a:r>
              <a:rPr lang="ru-RU" sz="4000" b="1" dirty="0">
                <a:solidFill>
                  <a:schemeClr val="accent5">
                    <a:lumMod val="50000"/>
                  </a:schemeClr>
                </a:solidFill>
                <a:latin typeface="Times New Roman" panose="02020603050405020304" pitchFamily="18" charset="0"/>
                <a:cs typeface="Times New Roman" panose="02020603050405020304" pitchFamily="18" charset="0"/>
              </a:rPr>
              <a:t>НПА НОК УООД</a:t>
            </a:r>
          </a:p>
        </p:txBody>
      </p:sp>
      <p:sp>
        <p:nvSpPr>
          <p:cNvPr id="4" name="Объект 5"/>
          <p:cNvSpPr>
            <a:spLocks noGrp="1"/>
          </p:cNvSpPr>
          <p:nvPr>
            <p:ph idx="1"/>
          </p:nvPr>
        </p:nvSpPr>
        <p:spPr>
          <a:xfrm>
            <a:off x="323528" y="908720"/>
            <a:ext cx="8517632" cy="5949280"/>
          </a:xfrm>
        </p:spPr>
        <p:txBody>
          <a:bodyPr>
            <a:normAutofit fontScale="70000" lnSpcReduction="20000"/>
          </a:bodyPr>
          <a:lstStyle/>
          <a:p>
            <a:pPr algn="just"/>
            <a:r>
              <a:rPr lang="ru-RU" dirty="0">
                <a:solidFill>
                  <a:srgbClr val="002060"/>
                </a:solidFill>
                <a:latin typeface="Times New Roman" pitchFamily="18" charset="0"/>
                <a:cs typeface="Times New Roman" pitchFamily="18" charset="0"/>
              </a:rPr>
              <a:t>Постановление Правительства РФ от 31 мая 2018 г. № 638 «Об утверждении Правил сбора и обобщения информации о качестве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p>
          <a:p>
            <a:pPr algn="just">
              <a:buNone/>
            </a:pPr>
            <a:endParaRPr lang="ru-RU" dirty="0">
              <a:solidFill>
                <a:srgbClr val="002060"/>
              </a:solidFill>
              <a:latin typeface="Times New Roman" pitchFamily="18" charset="0"/>
              <a:cs typeface="Times New Roman" pitchFamily="18" charset="0"/>
            </a:endParaRPr>
          </a:p>
          <a:p>
            <a:pPr algn="just"/>
            <a:r>
              <a:rPr lang="ru-RU" dirty="0">
                <a:solidFill>
                  <a:srgbClr val="002060"/>
                </a:solidFill>
                <a:latin typeface="Times New Roman" pitchFamily="18" charset="0"/>
                <a:cs typeface="Times New Roman" pitchFamily="18" charset="0"/>
              </a:rPr>
              <a:t>Приказ Министерства труда и социальной защиты Российской Федерации от 30 октября 2018 г. № 675н «Об утверждении методики выявления и обобщения мнения граждан о качестве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p>
          <a:p>
            <a:pPr algn="just"/>
            <a:endParaRPr lang="ru-RU" b="1" dirty="0">
              <a:solidFill>
                <a:srgbClr val="002060"/>
              </a:solidFill>
              <a:latin typeface="Times New Roman" pitchFamily="18" charset="0"/>
              <a:cs typeface="Times New Roman" pitchFamily="18" charset="0"/>
            </a:endParaRPr>
          </a:p>
          <a:p>
            <a:pPr algn="just"/>
            <a:r>
              <a:rPr lang="ru-RU" dirty="0">
                <a:solidFill>
                  <a:srgbClr val="002060"/>
                </a:solidFill>
                <a:latin typeface="Times New Roman" pitchFamily="18" charset="0"/>
                <a:cs typeface="Times New Roman" pitchFamily="18" charset="0"/>
              </a:rPr>
              <a:t>Приказ Министерства труда и социальной защиты Российской Федерации от 31 мая 2018 г. № 344н «Об утверждении единого порядка расчета показателей, характеризующих общие критерии оценки качества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p>
        </p:txBody>
      </p:sp>
    </p:spTree>
    <p:extLst>
      <p:ext uri="{BB962C8B-B14F-4D97-AF65-F5344CB8AC3E}">
        <p14:creationId xmlns:p14="http://schemas.microsoft.com/office/powerpoint/2010/main" val="2503401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548680"/>
            <a:ext cx="8640960" cy="4824536"/>
          </a:xfrm>
        </p:spPr>
        <p:txBody>
          <a:bodyPr>
            <a:noAutofit/>
          </a:bodyPr>
          <a:lstStyle/>
          <a:p>
            <a:pPr marL="0" indent="0" algn="just">
              <a:buFontTx/>
              <a:buChar char="-"/>
            </a:pPr>
            <a:r>
              <a:rPr lang="ru-RU" sz="24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Подраздел «Платные образовательные услуги»:</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а) о порядке оказания платных образовательных услуг (выписка из Устава) + образец договора – </a:t>
            </a:r>
            <a:r>
              <a:rPr lang="ru-RU" sz="2400" b="1" dirty="0" smtClean="0">
                <a:solidFill>
                  <a:srgbClr val="C00000"/>
                </a:solidFill>
                <a:latin typeface="Times New Roman" pitchFamily="18" charset="0"/>
                <a:ea typeface="Arial Unicode MS" panose="020B0604020202020204" pitchFamily="34" charset="-128"/>
                <a:cs typeface="Times New Roman" pitchFamily="18" charset="0"/>
              </a:rPr>
              <a:t>ОБЯЗАТЕЛЬНО!!!</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б) об утверждении стоимости обучения – </a:t>
            </a:r>
            <a:r>
              <a:rPr lang="ru-RU" sz="2400" b="1" dirty="0" smtClean="0">
                <a:solidFill>
                  <a:srgbClr val="0070C0"/>
                </a:solidFill>
                <a:latin typeface="Times New Roman" pitchFamily="18" charset="0"/>
                <a:ea typeface="Arial Unicode MS" panose="020B0604020202020204" pitchFamily="34" charset="-128"/>
                <a:cs typeface="Times New Roman" pitchFamily="18" charset="0"/>
              </a:rPr>
              <a:t>«МОУ … платных образовательных услуг в … учебном году не оказывает»</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в) о родительской плате в ДОУ (ГДО); </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и </a:t>
            </a:r>
            <a:r>
              <a:rPr lang="ru-RU" sz="2400" b="1" dirty="0" smtClean="0">
                <a:solidFill>
                  <a:srgbClr val="C00000"/>
                </a:solidFill>
                <a:latin typeface="Times New Roman" pitchFamily="18" charset="0"/>
                <a:ea typeface="Arial Unicode MS" panose="020B0604020202020204" pitchFamily="34" charset="-128"/>
                <a:cs typeface="Times New Roman" pitchFamily="18" charset="0"/>
              </a:rPr>
              <a:t>ОБЯЗАТЕЛЬНО:</a:t>
            </a: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 </a:t>
            </a:r>
            <a:r>
              <a:rPr lang="ru-RU" sz="2400" b="1" dirty="0" smtClean="0">
                <a:solidFill>
                  <a:srgbClr val="0070C0"/>
                </a:solidFill>
                <a:latin typeface="Times New Roman" pitchFamily="18" charset="0"/>
                <a:ea typeface="Arial Unicode MS" panose="020B0604020202020204" pitchFamily="34" charset="-128"/>
                <a:cs typeface="Times New Roman" pitchFamily="18" charset="0"/>
              </a:rPr>
              <a:t>«плата за присмотр и уход за детьми в группах продленного дня в МОУ … в … учебном году </a:t>
            </a:r>
            <a:r>
              <a:rPr lang="ru-RU" sz="2400" b="1" smtClean="0">
                <a:solidFill>
                  <a:srgbClr val="0070C0"/>
                </a:solidFill>
                <a:latin typeface="Times New Roman" pitchFamily="18" charset="0"/>
                <a:ea typeface="Arial Unicode MS" panose="020B0604020202020204" pitchFamily="34" charset="-128"/>
                <a:cs typeface="Times New Roman" pitchFamily="18" charset="0"/>
              </a:rPr>
              <a:t>не предусмотрена»</a:t>
            </a:r>
            <a:endParaRPr lang="ru-RU" sz="24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28931124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548680"/>
            <a:ext cx="8640960" cy="4824536"/>
          </a:xfrm>
        </p:spPr>
        <p:txBody>
          <a:bodyPr>
            <a:noAutofit/>
          </a:bodyPr>
          <a:lstStyle/>
          <a:p>
            <a:pPr marL="0" indent="0" algn="just">
              <a:buFontTx/>
              <a:buChar char="-"/>
            </a:pPr>
            <a:r>
              <a:rPr lang="ru-RU" sz="2400" b="1" dirty="0" smtClean="0">
                <a:solidFill>
                  <a:srgbClr val="002060"/>
                </a:solidFill>
                <a:latin typeface="Times New Roman" pitchFamily="18" charset="0"/>
                <a:ea typeface="Arial Unicode MS" panose="020B0604020202020204" pitchFamily="34" charset="-128"/>
                <a:cs typeface="Times New Roman" pitchFamily="18" charset="0"/>
              </a:rPr>
              <a:t>Подраздел «Стипендии и меры поддержки обучающихся»:</a:t>
            </a:r>
          </a:p>
          <a:p>
            <a:pPr marL="0" indent="0" algn="just">
              <a:buNone/>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В МОУ … стипендии не предусмотрены.</a:t>
            </a:r>
          </a:p>
          <a:p>
            <a:pPr marL="0" indent="0" algn="just">
              <a:buNone/>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В МОУ … обучающимся предоставляются следующие меры социальной поддержки:</a:t>
            </a:r>
          </a:p>
          <a:p>
            <a:pPr marL="0" indent="0" algn="just">
              <a:buFontTx/>
              <a:buChar char="-"/>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 освобождение от родительской платы за присмотр и уход за детьми в ДОУ (ГДО); обеспечение бесплатным горячим питанием (обед) обучающихся 1-4 классов </a:t>
            </a:r>
            <a:r>
              <a:rPr lang="ru-RU" sz="2400" dirty="0">
                <a:solidFill>
                  <a:srgbClr val="002060"/>
                </a:solidFill>
                <a:latin typeface="Times New Roman" pitchFamily="18" charset="0"/>
                <a:ea typeface="Arial Unicode MS" panose="020B0604020202020204" pitchFamily="34" charset="-128"/>
                <a:cs typeface="Times New Roman" pitchFamily="18" charset="0"/>
              </a:rPr>
              <a:t>и бесплатным </a:t>
            </a:r>
            <a:r>
              <a:rPr lang="ru-RU" sz="2400" dirty="0" smtClean="0">
                <a:solidFill>
                  <a:srgbClr val="002060"/>
                </a:solidFill>
                <a:latin typeface="Times New Roman" pitchFamily="18" charset="0"/>
                <a:ea typeface="Arial Unicode MS" panose="020B0604020202020204" pitchFamily="34" charset="-128"/>
                <a:cs typeface="Times New Roman" pitchFamily="18" charset="0"/>
              </a:rPr>
              <a:t>2-х разовым горячим </a:t>
            </a:r>
            <a:r>
              <a:rPr lang="ru-RU" sz="2400" dirty="0">
                <a:solidFill>
                  <a:srgbClr val="002060"/>
                </a:solidFill>
                <a:latin typeface="Times New Roman" pitchFamily="18" charset="0"/>
                <a:ea typeface="Arial Unicode MS" panose="020B0604020202020204" pitchFamily="34" charset="-128"/>
                <a:cs typeface="Times New Roman" pitchFamily="18" charset="0"/>
              </a:rPr>
              <a:t>питанием </a:t>
            </a:r>
            <a:r>
              <a:rPr lang="ru-RU" sz="2400" dirty="0" smtClean="0">
                <a:solidFill>
                  <a:srgbClr val="002060"/>
                </a:solidFill>
                <a:latin typeface="Times New Roman" pitchFamily="18" charset="0"/>
                <a:ea typeface="Arial Unicode MS" panose="020B0604020202020204" pitchFamily="34" charset="-128"/>
                <a:cs typeface="Times New Roman" pitchFamily="18" charset="0"/>
              </a:rPr>
              <a:t>обучающихся 5-11 классов из семей участников СВО;</a:t>
            </a:r>
          </a:p>
          <a:p>
            <a:pPr marL="0" indent="0" algn="just">
              <a:buFontTx/>
              <a:buChar char="-"/>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 обеспечение подвоза обучающихся к общеобразовательным организациям и обратно в течение учебного года</a:t>
            </a:r>
          </a:p>
        </p:txBody>
      </p:sp>
    </p:spTree>
    <p:extLst>
      <p:ext uri="{BB962C8B-B14F-4D97-AF65-F5344CB8AC3E}">
        <p14:creationId xmlns:p14="http://schemas.microsoft.com/office/powerpoint/2010/main" val="28931124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Содержимое 4"/>
          <p:cNvSpPr>
            <a:spLocks noGrp="1"/>
          </p:cNvSpPr>
          <p:nvPr>
            <p:ph idx="1"/>
          </p:nvPr>
        </p:nvSpPr>
        <p:spPr/>
        <p:txBody>
          <a:bodyPr/>
          <a:lstStyle/>
          <a:p>
            <a:endParaRPr lang="ru-RU"/>
          </a:p>
        </p:txBody>
      </p:sp>
      <p:pic>
        <p:nvPicPr>
          <p:cNvPr id="1029" name="Picture 5" descr="C:\Users\user\Downloads\2024-11-26_21-08-06.png"/>
          <p:cNvPicPr>
            <a:picLocks noChangeAspect="1" noChangeArrowheads="1"/>
          </p:cNvPicPr>
          <p:nvPr/>
        </p:nvPicPr>
        <p:blipFill>
          <a:blip r:embed="rId2" cstate="print"/>
          <a:srcRect/>
          <a:stretch>
            <a:fillRect/>
          </a:stretch>
        </p:blipFill>
        <p:spPr bwMode="auto">
          <a:xfrm>
            <a:off x="251520" y="764704"/>
            <a:ext cx="8604448" cy="4837640"/>
          </a:xfrm>
          <a:prstGeom prst="rect">
            <a:avLst/>
          </a:prstGeom>
          <a:noFill/>
        </p:spPr>
      </p:pic>
      <p:sp>
        <p:nvSpPr>
          <p:cNvPr id="9" name="Овал 8"/>
          <p:cNvSpPr/>
          <p:nvPr/>
        </p:nvSpPr>
        <p:spPr>
          <a:xfrm>
            <a:off x="5148064" y="4149080"/>
            <a:ext cx="2880320"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 стрелкой 10"/>
          <p:cNvCxnSpPr/>
          <p:nvPr/>
        </p:nvCxnSpPr>
        <p:spPr>
          <a:xfrm flipV="1">
            <a:off x="2051720" y="4725144"/>
            <a:ext cx="3384376" cy="12241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980728"/>
            <a:ext cx="9144000" cy="5877272"/>
          </a:xfrm>
        </p:spPr>
        <p:txBody>
          <a:bodyPr>
            <a:normAutofit fontScale="70000" lnSpcReduction="20000"/>
          </a:bodyPr>
          <a:lstStyle/>
          <a:p>
            <a:pPr algn="just"/>
            <a:r>
              <a:rPr lang="ru-RU" dirty="0">
                <a:solidFill>
                  <a:srgbClr val="002060"/>
                </a:solidFill>
                <a:latin typeface="Times New Roman" pitchFamily="18" charset="0"/>
                <a:cs typeface="Times New Roman" pitchFamily="18" charset="0"/>
              </a:rPr>
              <a:t>Приказ Министерства просвещения Российской Федерации от 13 марта 2019 г. № 114 «Об утверждении показателей, характеризующих общие критерии оценки качества условий осуществления образовательной деятельности организациями, осуществляющими образовательную деятельность по основным общеобразовательным программам, образовательным программам среднего профессионального образования, основным программам профессионального обучения, дополнительным общеобразовательным программам»</a:t>
            </a:r>
          </a:p>
          <a:p>
            <a:pPr algn="just">
              <a:buNone/>
            </a:pPr>
            <a:endParaRPr lang="ru-RU" b="1" dirty="0">
              <a:solidFill>
                <a:srgbClr val="002060"/>
              </a:solidFill>
              <a:latin typeface="Times New Roman" pitchFamily="18" charset="0"/>
              <a:cs typeface="Times New Roman" pitchFamily="18" charset="0"/>
            </a:endParaRPr>
          </a:p>
          <a:p>
            <a:pPr algn="just"/>
            <a:r>
              <a:rPr lang="ru-RU" dirty="0">
                <a:solidFill>
                  <a:srgbClr val="002060"/>
                </a:solidFill>
                <a:latin typeface="Times New Roman" pitchFamily="18" charset="0"/>
                <a:cs typeface="Times New Roman" pitchFamily="18" charset="0"/>
              </a:rPr>
              <a:t>Приказ Министерства финансов Российской Федерации от 7 мая 2019 г. № 66н «О составе информации о результатах независимой оценки качества условий осуществления образовательной деятельности организациями, осуществляющими образовательную деятельность, условий оказания услуг организациями культуры, социального обслуживания, медицинскими организациями, федеральными учреждениями медико-социальной экспертизы, размещаемой на официальном сайте для размещения информации о государственных и муниципальных учреждениях в информационно-телекоммуникационной сети «Интернет», включая единые требования к такой информации, и порядке ее размещения, а также требованиях к качеству, удобству и простоте поиска указанной информации»</a:t>
            </a:r>
          </a:p>
        </p:txBody>
      </p:sp>
      <p:sp>
        <p:nvSpPr>
          <p:cNvPr id="4" name="Заголовок 1"/>
          <p:cNvSpPr>
            <a:spLocks noGrp="1"/>
          </p:cNvSpPr>
          <p:nvPr>
            <p:ph type="title"/>
          </p:nvPr>
        </p:nvSpPr>
        <p:spPr>
          <a:xfrm>
            <a:off x="395536" y="0"/>
            <a:ext cx="8229600" cy="1143000"/>
          </a:xfrm>
        </p:spPr>
        <p:txBody>
          <a:bodyPr>
            <a:normAutofit/>
          </a:bodyPr>
          <a:lstStyle/>
          <a:p>
            <a:r>
              <a:rPr lang="ru-RU" sz="4000" b="1" dirty="0">
                <a:solidFill>
                  <a:schemeClr val="accent5">
                    <a:lumMod val="50000"/>
                  </a:schemeClr>
                </a:solidFill>
                <a:latin typeface="Times New Roman" panose="02020603050405020304" pitchFamily="18" charset="0"/>
                <a:cs typeface="Times New Roman" panose="02020603050405020304" pitchFamily="18" charset="0"/>
              </a:rPr>
              <a:t>НПА НОК УООД</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lstStyle/>
          <a:p>
            <a:r>
              <a:rPr lang="ru-RU" b="1" dirty="0">
                <a:solidFill>
                  <a:schemeClr val="accent5">
                    <a:lumMod val="50000"/>
                  </a:schemeClr>
                </a:solidFill>
                <a:latin typeface="Times New Roman" panose="02020603050405020304" pitchFamily="18" charset="0"/>
                <a:cs typeface="Times New Roman" panose="02020603050405020304" pitchFamily="18" charset="0"/>
              </a:rPr>
              <a:t>НПА НОК УООД</a:t>
            </a:r>
            <a:endParaRPr lang="ru-RU" dirty="0"/>
          </a:p>
        </p:txBody>
      </p:sp>
      <p:sp>
        <p:nvSpPr>
          <p:cNvPr id="3" name="Объект 2"/>
          <p:cNvSpPr>
            <a:spLocks noGrp="1"/>
          </p:cNvSpPr>
          <p:nvPr>
            <p:ph idx="1"/>
          </p:nvPr>
        </p:nvSpPr>
        <p:spPr>
          <a:xfrm>
            <a:off x="179512" y="980728"/>
            <a:ext cx="8712968" cy="5184576"/>
          </a:xfrm>
        </p:spPr>
        <p:txBody>
          <a:bodyPr>
            <a:normAutofit lnSpcReduction="10000"/>
          </a:bodyPr>
          <a:lstStyle/>
          <a:p>
            <a:pPr algn="just"/>
            <a:r>
              <a:rPr lang="ru-RU" sz="2800" dirty="0" smtClean="0">
                <a:solidFill>
                  <a:schemeClr val="accent1">
                    <a:lumMod val="50000"/>
                  </a:schemeClr>
                </a:solidFill>
                <a:latin typeface="Times New Roman" panose="02020603050405020304" pitchFamily="18" charset="0"/>
                <a:cs typeface="Times New Roman" panose="02020603050405020304" pitchFamily="18" charset="0"/>
              </a:rPr>
              <a:t>Приказ </a:t>
            </a:r>
            <a:r>
              <a:rPr lang="ru-RU" sz="2800" dirty="0" err="1" smtClean="0">
                <a:solidFill>
                  <a:schemeClr val="accent1">
                    <a:lumMod val="50000"/>
                  </a:schemeClr>
                </a:solidFill>
                <a:latin typeface="Times New Roman" panose="02020603050405020304" pitchFamily="18" charset="0"/>
                <a:cs typeface="Times New Roman" panose="02020603050405020304" pitchFamily="18" charset="0"/>
              </a:rPr>
              <a:t>Рособрнадзора</a:t>
            </a:r>
            <a:r>
              <a:rPr lang="ru-RU" sz="28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800" dirty="0">
                <a:solidFill>
                  <a:schemeClr val="accent1">
                    <a:lumMod val="50000"/>
                  </a:schemeClr>
                </a:solidFill>
                <a:latin typeface="Times New Roman" panose="02020603050405020304" pitchFamily="18" charset="0"/>
                <a:cs typeface="Times New Roman" panose="02020603050405020304" pitchFamily="18" charset="0"/>
              </a:rPr>
              <a:t>от 04.08.2023 г. № 1493 «Об утверждении </a:t>
            </a:r>
            <a:r>
              <a:rPr lang="ru-RU" sz="2800"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Требований к структуре официального сайта </a:t>
            </a:r>
            <a:r>
              <a:rPr lang="ru-RU" sz="2800" dirty="0">
                <a:solidFill>
                  <a:schemeClr val="accent1">
                    <a:lumMod val="50000"/>
                  </a:schemeClr>
                </a:solidFill>
                <a:latin typeface="Times New Roman" panose="02020603050405020304" pitchFamily="18" charset="0"/>
                <a:cs typeface="Times New Roman" panose="02020603050405020304" pitchFamily="18" charset="0"/>
              </a:rPr>
              <a:t>образовательной организации в информационно-телекоммуникационной сети «Интернет» и формату представления информации</a:t>
            </a:r>
            <a:r>
              <a:rPr lang="ru-RU" sz="2800" dirty="0" smtClean="0">
                <a:solidFill>
                  <a:schemeClr val="accent1">
                    <a:lumMod val="50000"/>
                  </a:schemeClr>
                </a:solidFill>
                <a:latin typeface="Times New Roman" panose="02020603050405020304" pitchFamily="18" charset="0"/>
                <a:cs typeface="Times New Roman" panose="02020603050405020304" pitchFamily="18" charset="0"/>
              </a:rPr>
              <a:t>»</a:t>
            </a:r>
          </a:p>
          <a:p>
            <a:pPr algn="just" fontAlgn="base"/>
            <a:r>
              <a:rPr lang="ru-RU" sz="2800" dirty="0"/>
              <a:t> </a:t>
            </a:r>
            <a:r>
              <a:rPr lang="ru-RU" sz="2800" dirty="0" smtClean="0">
                <a:solidFill>
                  <a:srgbClr val="002060"/>
                </a:solidFill>
                <a:latin typeface="Times New Roman" panose="02020603050405020304" pitchFamily="18" charset="0"/>
                <a:cs typeface="Times New Roman" panose="02020603050405020304" pitchFamily="18" charset="0"/>
              </a:rPr>
              <a:t>Постановление Правительства </a:t>
            </a:r>
            <a:r>
              <a:rPr lang="ru-RU" sz="2800" dirty="0">
                <a:solidFill>
                  <a:srgbClr val="002060"/>
                </a:solidFill>
                <a:latin typeface="Times New Roman" panose="02020603050405020304" pitchFamily="18" charset="0"/>
                <a:cs typeface="Times New Roman" panose="02020603050405020304" pitchFamily="18" charset="0"/>
              </a:rPr>
              <a:t>Р</a:t>
            </a:r>
            <a:r>
              <a:rPr lang="ru-RU" sz="2800" dirty="0" smtClean="0">
                <a:solidFill>
                  <a:srgbClr val="002060"/>
                </a:solidFill>
                <a:latin typeface="Times New Roman" panose="02020603050405020304" pitchFamily="18" charset="0"/>
                <a:cs typeface="Times New Roman" panose="02020603050405020304" pitchFamily="18" charset="0"/>
              </a:rPr>
              <a:t>оссийской Федерации от 20 октября 2021 г. № 1802 «Об утверждении </a:t>
            </a:r>
            <a:r>
              <a:rPr lang="ru-RU" sz="2800"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правил размещения </a:t>
            </a:r>
            <a:r>
              <a:rPr lang="ru-RU" sz="2800" dirty="0" smtClean="0">
                <a:solidFill>
                  <a:srgbClr val="002060"/>
                </a:solidFill>
                <a:latin typeface="Times New Roman" panose="02020603050405020304" pitchFamily="18" charset="0"/>
                <a:cs typeface="Times New Roman" panose="02020603050405020304" pitchFamily="18" charset="0"/>
              </a:rPr>
              <a:t>на официальном сайте образовательной организации в информационно-телекоммуникационной сети «Интернет» и обновления информации об образовательной организации»</a:t>
            </a:r>
          </a:p>
          <a:p>
            <a:pPr algn="just"/>
            <a:endParaRPr lang="ru-RU" sz="2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860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764704"/>
            <a:ext cx="8229600" cy="4824536"/>
          </a:xfrm>
        </p:spPr>
        <p:txBody>
          <a:bodyPr>
            <a:normAutofit fontScale="77500" lnSpcReduction="20000"/>
          </a:bodyPr>
          <a:lstStyle/>
          <a:p>
            <a:pPr algn="just">
              <a:buNone/>
            </a:pPr>
            <a:r>
              <a:rPr lang="ru-RU" b="1" i="1" dirty="0">
                <a:solidFill>
                  <a:srgbClr val="002060"/>
                </a:solidFill>
                <a:latin typeface="Times New Roman" pitchFamily="18" charset="0"/>
                <a:cs typeface="Times New Roman" pitchFamily="18" charset="0"/>
              </a:rPr>
              <a:t>Методы исследования: </a:t>
            </a:r>
          </a:p>
          <a:p>
            <a:pPr algn="just">
              <a:buNone/>
            </a:pPr>
            <a:r>
              <a:rPr lang="ru-RU" dirty="0">
                <a:solidFill>
                  <a:srgbClr val="002060"/>
                </a:solidFill>
                <a:latin typeface="Times New Roman" pitchFamily="18" charset="0"/>
                <a:cs typeface="Times New Roman" pitchFamily="18" charset="0"/>
              </a:rPr>
              <a:t>изучение информации на официальных сайтах образовательных организаций, а также анкетный опрос.</a:t>
            </a:r>
          </a:p>
          <a:p>
            <a:pPr>
              <a:buNone/>
            </a:pPr>
            <a:r>
              <a:rPr lang="ru-RU" b="1" dirty="0">
                <a:solidFill>
                  <a:srgbClr val="002060"/>
                </a:solidFill>
                <a:latin typeface="Times New Roman" pitchFamily="18" charset="0"/>
                <a:cs typeface="Times New Roman" pitchFamily="18" charset="0"/>
              </a:rPr>
              <a:t> </a:t>
            </a:r>
            <a:endParaRPr lang="ru-RU" dirty="0">
              <a:solidFill>
                <a:srgbClr val="002060"/>
              </a:solidFill>
              <a:latin typeface="Times New Roman" pitchFamily="18" charset="0"/>
              <a:cs typeface="Times New Roman" pitchFamily="18" charset="0"/>
            </a:endParaRPr>
          </a:p>
          <a:p>
            <a:pPr>
              <a:buNone/>
            </a:pPr>
            <a:r>
              <a:rPr lang="ru-RU" b="1" i="1" dirty="0">
                <a:solidFill>
                  <a:srgbClr val="002060"/>
                </a:solidFill>
                <a:latin typeface="Times New Roman" pitchFamily="18" charset="0"/>
                <a:cs typeface="Times New Roman" pitchFamily="18" charset="0"/>
              </a:rPr>
              <a:t>Сроки проведения НОК УООД: </a:t>
            </a:r>
          </a:p>
          <a:p>
            <a:pPr>
              <a:buNone/>
            </a:pPr>
            <a:r>
              <a:rPr lang="ru-RU" dirty="0">
                <a:solidFill>
                  <a:srgbClr val="002060"/>
                </a:solidFill>
                <a:latin typeface="Times New Roman" pitchFamily="18" charset="0"/>
                <a:cs typeface="Times New Roman" pitchFamily="18" charset="0"/>
              </a:rPr>
              <a:t>с «01» октября </a:t>
            </a:r>
            <a:r>
              <a:rPr lang="ru-RU" dirty="0" smtClean="0">
                <a:solidFill>
                  <a:srgbClr val="002060"/>
                </a:solidFill>
                <a:latin typeface="Times New Roman" pitchFamily="18" charset="0"/>
                <a:cs typeface="Times New Roman" pitchFamily="18" charset="0"/>
              </a:rPr>
              <a:t>2025 </a:t>
            </a:r>
            <a:r>
              <a:rPr lang="ru-RU" dirty="0">
                <a:solidFill>
                  <a:srgbClr val="002060"/>
                </a:solidFill>
                <a:latin typeface="Times New Roman" pitchFamily="18" charset="0"/>
                <a:cs typeface="Times New Roman" pitchFamily="18" charset="0"/>
              </a:rPr>
              <a:t>г. по «30» ноября </a:t>
            </a:r>
            <a:r>
              <a:rPr lang="ru-RU" dirty="0" smtClean="0">
                <a:solidFill>
                  <a:srgbClr val="002060"/>
                </a:solidFill>
                <a:latin typeface="Times New Roman" pitchFamily="18" charset="0"/>
                <a:cs typeface="Times New Roman" pitchFamily="18" charset="0"/>
              </a:rPr>
              <a:t>2025 </a:t>
            </a:r>
            <a:r>
              <a:rPr lang="ru-RU" dirty="0">
                <a:solidFill>
                  <a:srgbClr val="002060"/>
                </a:solidFill>
                <a:latin typeface="Times New Roman" pitchFamily="18" charset="0"/>
                <a:cs typeface="Times New Roman" pitchFamily="18" charset="0"/>
              </a:rPr>
              <a:t>г.</a:t>
            </a:r>
          </a:p>
          <a:p>
            <a:pPr>
              <a:buNone/>
            </a:pPr>
            <a:endParaRPr lang="ru-RU" dirty="0">
              <a:solidFill>
                <a:srgbClr val="002060"/>
              </a:solidFill>
              <a:latin typeface="Times New Roman" pitchFamily="18" charset="0"/>
              <a:cs typeface="Times New Roman" pitchFamily="18" charset="0"/>
            </a:endParaRPr>
          </a:p>
          <a:p>
            <a:pPr>
              <a:buNone/>
            </a:pPr>
            <a:r>
              <a:rPr lang="ru-RU" b="1" i="1" dirty="0">
                <a:solidFill>
                  <a:srgbClr val="002060"/>
                </a:solidFill>
                <a:latin typeface="Times New Roman" pitchFamily="18" charset="0"/>
                <a:cs typeface="Times New Roman" pitchFamily="18" charset="0"/>
              </a:rPr>
              <a:t>Оператор:</a:t>
            </a:r>
          </a:p>
          <a:p>
            <a:pPr algn="just">
              <a:buNone/>
            </a:pPr>
            <a:r>
              <a:rPr lang="ru-RU" dirty="0">
                <a:solidFill>
                  <a:srgbClr val="002060"/>
                </a:solidFill>
                <a:latin typeface="Times New Roman" pitchFamily="18" charset="0"/>
                <a:cs typeface="Times New Roman" pitchFamily="18" charset="0"/>
              </a:rPr>
              <a:t>Автономная некоммерческая образовательная организация дополнительного профессионального образования Академия образования взрослых «Альтернатива», г.Киров</a:t>
            </a:r>
          </a:p>
          <a:p>
            <a:endParaRPr lang="ru-RU" dirty="0">
              <a:solidFill>
                <a:srgbClr val="002060"/>
              </a:solidFill>
              <a:latin typeface="Times New Roman" pitchFamily="18" charset="0"/>
              <a:cs typeface="Times New Roman" pitchFamily="18" charset="0"/>
            </a:endParaRPr>
          </a:p>
        </p:txBody>
      </p:sp>
      <p:pic>
        <p:nvPicPr>
          <p:cNvPr id="4" name="Picture 2" descr="http://mbdou53.edummr.ru/wp-content/uploads/2017/12/obr_s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304" y="5085184"/>
            <a:ext cx="1607554" cy="15690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778098"/>
          </a:xfrm>
        </p:spPr>
        <p:txBody>
          <a:bodyPr>
            <a:normAutofit/>
          </a:bodyPr>
          <a:lstStyle/>
          <a:p>
            <a:r>
              <a:rPr lang="ru-RU" sz="3600" b="1" dirty="0">
                <a:solidFill>
                  <a:schemeClr val="accent5">
                    <a:lumMod val="50000"/>
                  </a:schemeClr>
                </a:solidFill>
                <a:latin typeface="Times New Roman" pitchFamily="18" charset="0"/>
                <a:cs typeface="Times New Roman" pitchFamily="18" charset="0"/>
              </a:rPr>
              <a:t>Доля респондентов</a:t>
            </a:r>
          </a:p>
        </p:txBody>
      </p:sp>
      <p:sp>
        <p:nvSpPr>
          <p:cNvPr id="4" name="Прямоугольник 3"/>
          <p:cNvSpPr/>
          <p:nvPr/>
        </p:nvSpPr>
        <p:spPr>
          <a:xfrm>
            <a:off x="216086" y="5949280"/>
            <a:ext cx="8663462" cy="584775"/>
          </a:xfrm>
          <a:prstGeom prst="rect">
            <a:avLst/>
          </a:prstGeom>
        </p:spPr>
        <p:txBody>
          <a:bodyPr wrap="none">
            <a:spAutoFit/>
          </a:bodyPr>
          <a:lstStyle/>
          <a:p>
            <a:pPr algn="ctr"/>
            <a:r>
              <a:rPr lang="ru-RU" sz="1600" dirty="0">
                <a:solidFill>
                  <a:srgbClr val="002060"/>
                </a:solidFill>
                <a:latin typeface="Times New Roman" panose="02020603050405020304" pitchFamily="18" charset="0"/>
                <a:cs typeface="Times New Roman" panose="02020603050405020304" pitchFamily="18" charset="0"/>
              </a:rPr>
              <a:t>* Сумма общей численности родителей и обучающихся 14 лет и старше. </a:t>
            </a:r>
            <a:endParaRPr lang="ru-RU" sz="1600" dirty="0" smtClean="0">
              <a:solidFill>
                <a:srgbClr val="002060"/>
              </a:solidFill>
              <a:latin typeface="Times New Roman" panose="02020603050405020304" pitchFamily="18" charset="0"/>
              <a:cs typeface="Times New Roman" panose="02020603050405020304" pitchFamily="18" charset="0"/>
            </a:endParaRPr>
          </a:p>
          <a:p>
            <a:pPr algn="ctr"/>
            <a:r>
              <a:rPr lang="ru-RU" sz="1600" dirty="0" smtClean="0">
                <a:solidFill>
                  <a:srgbClr val="002060"/>
                </a:solidFill>
                <a:latin typeface="Times New Roman" panose="02020603050405020304" pitchFamily="18" charset="0"/>
                <a:cs typeface="Times New Roman" panose="02020603050405020304" pitchFamily="18" charset="0"/>
              </a:rPr>
              <a:t>Показатель </a:t>
            </a:r>
            <a:r>
              <a:rPr lang="ru-RU" sz="1600" dirty="0">
                <a:solidFill>
                  <a:srgbClr val="002060"/>
                </a:solidFill>
                <a:latin typeface="Times New Roman" panose="02020603050405020304" pitchFamily="18" charset="0"/>
                <a:cs typeface="Times New Roman" panose="02020603050405020304" pitchFamily="18" charset="0"/>
              </a:rPr>
              <a:t>взят на 2024 год (календарный год, предшествующий году проведения НОК УО ОД).</a:t>
            </a:r>
          </a:p>
        </p:txBody>
      </p:sp>
      <p:graphicFrame>
        <p:nvGraphicFramePr>
          <p:cNvPr id="7" name="Содержимое 6"/>
          <p:cNvGraphicFramePr>
            <a:graphicFrameLocks noGrp="1"/>
          </p:cNvGraphicFramePr>
          <p:nvPr>
            <p:ph idx="1"/>
            <p:extLst>
              <p:ext uri="{D42A27DB-BD31-4B8C-83A1-F6EECF244321}">
                <p14:modId xmlns:p14="http://schemas.microsoft.com/office/powerpoint/2010/main" val="3837252174"/>
              </p:ext>
            </p:extLst>
          </p:nvPr>
        </p:nvGraphicFramePr>
        <p:xfrm>
          <a:off x="251520" y="908720"/>
          <a:ext cx="8640959" cy="4824416"/>
        </p:xfrm>
        <a:graphic>
          <a:graphicData uri="http://schemas.openxmlformats.org/drawingml/2006/table">
            <a:tbl>
              <a:tblPr/>
              <a:tblGrid>
                <a:gridCol w="2880320"/>
                <a:gridCol w="2016224"/>
                <a:gridCol w="1944216"/>
                <a:gridCol w="1800199"/>
              </a:tblGrid>
              <a:tr h="673542">
                <a:tc rowSpan="2">
                  <a:txBody>
                    <a:bodyPr/>
                    <a:lstStyle/>
                    <a:p>
                      <a:pPr algn="ctr">
                        <a:lnSpc>
                          <a:spcPct val="115000"/>
                        </a:lnSpc>
                        <a:spcAft>
                          <a:spcPts val="0"/>
                        </a:spcAft>
                      </a:pPr>
                      <a:r>
                        <a:rPr lang="ru-RU" sz="1800" b="1" dirty="0">
                          <a:latin typeface="Times New Roman"/>
                          <a:ea typeface="Times New Roman"/>
                          <a:cs typeface="Times New Roman"/>
                        </a:rPr>
                        <a:t>Сокращенное </a:t>
                      </a:r>
                      <a:r>
                        <a:rPr lang="ru-RU" sz="1800" b="1" dirty="0" smtClean="0">
                          <a:latin typeface="Times New Roman"/>
                          <a:ea typeface="Times New Roman"/>
                          <a:cs typeface="Times New Roman"/>
                        </a:rPr>
                        <a:t>наименование </a:t>
                      </a: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образовательной </a:t>
                      </a: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организации</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2">
                  <a:txBody>
                    <a:bodyPr/>
                    <a:lstStyle/>
                    <a:p>
                      <a:pPr algn="ctr">
                        <a:lnSpc>
                          <a:spcPct val="115000"/>
                        </a:lnSpc>
                        <a:spcAft>
                          <a:spcPts val="0"/>
                        </a:spcAft>
                      </a:pPr>
                      <a:r>
                        <a:rPr lang="ru-RU" sz="1800" b="1" dirty="0">
                          <a:latin typeface="Times New Roman"/>
                          <a:ea typeface="Times New Roman"/>
                          <a:cs typeface="Times New Roman"/>
                        </a:rPr>
                        <a:t>Совокупность</a:t>
                      </a:r>
                      <a:endParaRPr lang="ru-RU" sz="1800" dirty="0">
                        <a:latin typeface="Calibri"/>
                        <a:ea typeface="Times New Roman"/>
                        <a:cs typeface="Times New Roman"/>
                      </a:endParaRPr>
                    </a:p>
                    <a:p>
                      <a:pPr algn="ctr">
                        <a:lnSpc>
                          <a:spcPct val="115000"/>
                        </a:lnSpc>
                        <a:spcAft>
                          <a:spcPts val="0"/>
                        </a:spcAft>
                      </a:pPr>
                      <a:r>
                        <a:rPr lang="ru-RU" sz="1800" b="1" dirty="0" smtClean="0">
                          <a:latin typeface="Times New Roman"/>
                          <a:ea typeface="Times New Roman"/>
                          <a:cs typeface="Times New Roman"/>
                        </a:rPr>
                        <a:t>исследования (чел</a:t>
                      </a:r>
                      <a:r>
                        <a:rPr lang="ru-RU" sz="1800" b="1" dirty="0">
                          <a:latin typeface="Times New Roman"/>
                          <a:ea typeface="Times New Roman"/>
                          <a:cs typeface="Times New Roman"/>
                        </a:rPr>
                        <a:t>.)</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ru-RU"/>
                    </a:p>
                  </a:txBody>
                  <a:tcPr/>
                </a:tc>
                <a:tc rowSpan="2">
                  <a:txBody>
                    <a:bodyPr/>
                    <a:lstStyle/>
                    <a:p>
                      <a:pPr algn="ctr">
                        <a:lnSpc>
                          <a:spcPct val="115000"/>
                        </a:lnSpc>
                        <a:spcAft>
                          <a:spcPts val="0"/>
                        </a:spcAft>
                      </a:pPr>
                      <a:r>
                        <a:rPr lang="ru-RU" sz="1800" b="1" dirty="0">
                          <a:latin typeface="Times New Roman"/>
                          <a:ea typeface="Times New Roman"/>
                          <a:cs typeface="Times New Roman"/>
                        </a:rPr>
                        <a:t>Доля </a:t>
                      </a:r>
                      <a:r>
                        <a:rPr lang="ru-RU" sz="1800" b="1" dirty="0" smtClean="0">
                          <a:latin typeface="Times New Roman"/>
                          <a:ea typeface="Times New Roman"/>
                          <a:cs typeface="Times New Roman"/>
                        </a:rPr>
                        <a:t>респондентов (%)</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497117">
                <a:tc vMerge="1">
                  <a:txBody>
                    <a:bodyPr/>
                    <a:lstStyle/>
                    <a:p>
                      <a:endParaRPr lang="ru-RU"/>
                    </a:p>
                  </a:txBody>
                  <a:tcPr/>
                </a:tc>
                <a:tc>
                  <a:txBody>
                    <a:bodyPr/>
                    <a:lstStyle/>
                    <a:p>
                      <a:pPr algn="ctr">
                        <a:lnSpc>
                          <a:spcPct val="115000"/>
                        </a:lnSpc>
                        <a:spcAft>
                          <a:spcPts val="0"/>
                        </a:spcAft>
                      </a:pPr>
                      <a:r>
                        <a:rPr lang="ru-RU" sz="1800" b="1" dirty="0">
                          <a:latin typeface="Times New Roman"/>
                          <a:ea typeface="Times New Roman"/>
                          <a:cs typeface="Times New Roman"/>
                        </a:rPr>
                        <a:t>*</a:t>
                      </a:r>
                      <a:r>
                        <a:rPr lang="ru-RU" sz="1800" b="1" dirty="0" smtClean="0">
                          <a:latin typeface="Times New Roman"/>
                          <a:ea typeface="Times New Roman"/>
                          <a:cs typeface="Times New Roman"/>
                        </a:rPr>
                        <a:t>Генеральная</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800" b="1" dirty="0">
                          <a:latin typeface="Times New Roman"/>
                          <a:ea typeface="Times New Roman"/>
                          <a:cs typeface="Times New Roman"/>
                        </a:rPr>
                        <a:t>Выборочная</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vMerge="1">
                  <a:txBody>
                    <a:bodyPr/>
                    <a:lstStyle/>
                    <a:p>
                      <a:endParaRPr lang="ru-RU"/>
                    </a:p>
                  </a:txBody>
                  <a:tcPr/>
                </a:tc>
              </a:tr>
              <a:tr h="400940">
                <a:tc>
                  <a:txBody>
                    <a:bodyPr/>
                    <a:lstStyle/>
                    <a:p>
                      <a:pPr algn="just">
                        <a:lnSpc>
                          <a:spcPct val="115000"/>
                        </a:lnSpc>
                        <a:spcAft>
                          <a:spcPts val="0"/>
                        </a:spcAft>
                      </a:pPr>
                      <a:r>
                        <a:rPr lang="ru-RU" sz="1800" dirty="0">
                          <a:solidFill>
                            <a:srgbClr val="002060"/>
                          </a:solidFill>
                          <a:effectLst/>
                          <a:latin typeface="Times New Roman"/>
                          <a:ea typeface="Times New Roman"/>
                          <a:cs typeface="Times New Roman"/>
                        </a:rPr>
                        <a:t>МДОУ д/с "Солнышко"</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138</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59</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43%</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723">
                <a:tc>
                  <a:txBody>
                    <a:bodyPr/>
                    <a:lstStyle/>
                    <a:p>
                      <a:pPr algn="just">
                        <a:lnSpc>
                          <a:spcPct val="115000"/>
                        </a:lnSpc>
                        <a:spcAft>
                          <a:spcPts val="0"/>
                        </a:spcAft>
                      </a:pPr>
                      <a:r>
                        <a:rPr lang="ru-RU" sz="1800" dirty="0">
                          <a:solidFill>
                            <a:srgbClr val="002060"/>
                          </a:solidFill>
                          <a:effectLst/>
                          <a:latin typeface="Times New Roman"/>
                          <a:ea typeface="Times New Roman"/>
                          <a:cs typeface="Times New Roman"/>
                        </a:rPr>
                        <a:t>МДОУ д/с "Светлячок"</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93</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74</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80%</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190">
                <a:tc>
                  <a:txBody>
                    <a:bodyPr/>
                    <a:lstStyle/>
                    <a:p>
                      <a:pPr algn="just">
                        <a:lnSpc>
                          <a:spcPct val="115000"/>
                        </a:lnSpc>
                        <a:spcAft>
                          <a:spcPts val="0"/>
                        </a:spcAft>
                      </a:pPr>
                      <a:r>
                        <a:rPr lang="ru-RU" sz="1800">
                          <a:solidFill>
                            <a:srgbClr val="002060"/>
                          </a:solidFill>
                          <a:effectLst/>
                          <a:latin typeface="Times New Roman"/>
                          <a:ea typeface="Times New Roman"/>
                          <a:cs typeface="Times New Roman"/>
                        </a:rPr>
                        <a:t>МДОУ д/с "Сказка"</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79</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73</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92%</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895">
                <a:tc>
                  <a:txBody>
                    <a:bodyPr/>
                    <a:lstStyle/>
                    <a:p>
                      <a:pPr algn="just">
                        <a:lnSpc>
                          <a:spcPct val="115000"/>
                        </a:lnSpc>
                        <a:spcAft>
                          <a:spcPts val="0"/>
                        </a:spcAft>
                      </a:pPr>
                      <a:r>
                        <a:rPr lang="ru-RU" sz="1800">
                          <a:solidFill>
                            <a:srgbClr val="002060"/>
                          </a:solidFill>
                          <a:effectLst/>
                          <a:latin typeface="Times New Roman"/>
                          <a:ea typeface="Times New Roman"/>
                          <a:cs typeface="Times New Roman"/>
                        </a:rPr>
                        <a:t>МДОУ д/с "РОМАШКА"</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127</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76</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60%</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734">
                <a:tc>
                  <a:txBody>
                    <a:bodyPr/>
                    <a:lstStyle/>
                    <a:p>
                      <a:pPr algn="just">
                        <a:lnSpc>
                          <a:spcPct val="115000"/>
                        </a:lnSpc>
                        <a:spcAft>
                          <a:spcPts val="0"/>
                        </a:spcAft>
                      </a:pPr>
                      <a:r>
                        <a:rPr lang="ru-RU" sz="1800">
                          <a:solidFill>
                            <a:srgbClr val="002060"/>
                          </a:solidFill>
                          <a:effectLst/>
                          <a:latin typeface="Times New Roman"/>
                          <a:ea typeface="Times New Roman"/>
                          <a:cs typeface="Times New Roman"/>
                        </a:rPr>
                        <a:t>МДОУ Светлогорский д/с </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27</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20</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74%</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3324">
                <a:tc>
                  <a:txBody>
                    <a:bodyPr/>
                    <a:lstStyle/>
                    <a:p>
                      <a:pPr algn="just">
                        <a:lnSpc>
                          <a:spcPct val="115000"/>
                        </a:lnSpc>
                        <a:spcAft>
                          <a:spcPts val="0"/>
                        </a:spcAft>
                      </a:pPr>
                      <a:r>
                        <a:rPr lang="ru-RU" sz="1800">
                          <a:solidFill>
                            <a:srgbClr val="002060"/>
                          </a:solidFill>
                          <a:effectLst/>
                          <a:latin typeface="Times New Roman"/>
                          <a:ea typeface="Times New Roman"/>
                          <a:cs typeface="Times New Roman"/>
                        </a:rPr>
                        <a:t>МДОУ Красноборский д/с "Колосок"</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58</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25</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43%</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190">
                <a:tc>
                  <a:txBody>
                    <a:bodyPr/>
                    <a:lstStyle/>
                    <a:p>
                      <a:pPr algn="just">
                        <a:lnSpc>
                          <a:spcPct val="115000"/>
                        </a:lnSpc>
                        <a:spcAft>
                          <a:spcPts val="0"/>
                        </a:spcAft>
                      </a:pPr>
                      <a:r>
                        <a:rPr lang="ru-RU" sz="1800">
                          <a:solidFill>
                            <a:srgbClr val="002060"/>
                          </a:solidFill>
                          <a:effectLst/>
                          <a:latin typeface="Times New Roman"/>
                          <a:ea typeface="Times New Roman"/>
                          <a:cs typeface="Times New Roman"/>
                        </a:rPr>
                        <a:t>МОУ ДО ДЮЦ</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569</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243</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43%</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190">
                <a:tc>
                  <a:txBody>
                    <a:bodyPr/>
                    <a:lstStyle/>
                    <a:p>
                      <a:pPr algn="just">
                        <a:lnSpc>
                          <a:spcPct val="115000"/>
                        </a:lnSpc>
                        <a:spcAft>
                          <a:spcPts val="0"/>
                        </a:spcAft>
                      </a:pPr>
                      <a:r>
                        <a:rPr lang="ru-RU" sz="1800">
                          <a:solidFill>
                            <a:srgbClr val="002060"/>
                          </a:solidFill>
                          <a:effectLst/>
                          <a:latin typeface="Times New Roman"/>
                          <a:ea typeface="Times New Roman"/>
                          <a:cs typeface="Times New Roman"/>
                        </a:rPr>
                        <a:t>МОУ ДО ДООЦ им.Т.Савичевой</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90</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2060"/>
                          </a:solidFill>
                          <a:effectLst/>
                          <a:latin typeface="Times New Roman"/>
                          <a:ea typeface="Times New Roman"/>
                          <a:cs typeface="Times New Roman"/>
                        </a:rPr>
                        <a:t>59</a:t>
                      </a:r>
                      <a:endParaRPr lang="ru-RU" sz="180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2060"/>
                          </a:solidFill>
                          <a:effectLst/>
                          <a:latin typeface="Times New Roman"/>
                          <a:ea typeface="Times New Roman"/>
                          <a:cs typeface="Times New Roman"/>
                        </a:rPr>
                        <a:t>66%</a:t>
                      </a:r>
                      <a:endParaRPr lang="ru-RU" sz="1800" dirty="0">
                        <a:solidFill>
                          <a:srgbClr val="002060"/>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810344"/>
          </a:xfrm>
        </p:spPr>
        <p:txBody>
          <a:bodyPr>
            <a:normAutofit/>
          </a:bodyPr>
          <a:lstStyle/>
          <a:p>
            <a:r>
              <a:rPr lang="ru-RU" sz="3600" b="1" dirty="0" smtClean="0">
                <a:solidFill>
                  <a:schemeClr val="accent5">
                    <a:lumMod val="50000"/>
                  </a:schemeClr>
                </a:solidFill>
                <a:latin typeface="Times New Roman" panose="02020603050405020304" pitchFamily="18" charset="0"/>
                <a:cs typeface="Times New Roman" panose="02020603050405020304" pitchFamily="18" charset="0"/>
              </a:rPr>
              <a:t>Критерии </a:t>
            </a:r>
            <a:r>
              <a:rPr lang="ru-RU" sz="3600" b="1" dirty="0">
                <a:solidFill>
                  <a:schemeClr val="accent5">
                    <a:lumMod val="50000"/>
                  </a:schemeClr>
                </a:solidFill>
                <a:latin typeface="Times New Roman" panose="02020603050405020304" pitchFamily="18" charset="0"/>
                <a:cs typeface="Times New Roman" panose="02020603050405020304" pitchFamily="18" charset="0"/>
              </a:rPr>
              <a:t>оценки</a:t>
            </a:r>
          </a:p>
        </p:txBody>
      </p:sp>
      <p:pic>
        <p:nvPicPr>
          <p:cNvPr id="5122" name="Picture 2" descr="http://aproekt.ucoz.net/12/man-with-group-0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172" b="15617"/>
          <a:stretch/>
        </p:blipFill>
        <p:spPr bwMode="auto">
          <a:xfrm>
            <a:off x="5724128" y="4795081"/>
            <a:ext cx="3024336" cy="2062919"/>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395536" y="1268760"/>
            <a:ext cx="8496944" cy="5112568"/>
          </a:xfrm>
        </p:spPr>
        <p:txBody>
          <a:bodyPr>
            <a:normAutofit lnSpcReduction="10000"/>
          </a:bodyPr>
          <a:lstStyle/>
          <a:p>
            <a:pPr algn="just"/>
            <a:r>
              <a:rPr lang="ru-RU" dirty="0">
                <a:latin typeface="Times New Roman" panose="02020603050405020304" pitchFamily="18" charset="0"/>
                <a:cs typeface="Times New Roman" panose="02020603050405020304" pitchFamily="18" charset="0"/>
              </a:rPr>
              <a:t>Открытость и доступность информации об организации</a:t>
            </a:r>
          </a:p>
          <a:p>
            <a:pPr algn="just"/>
            <a:r>
              <a:rPr lang="ru-RU" dirty="0">
                <a:latin typeface="Times New Roman" panose="02020603050405020304" pitchFamily="18" charset="0"/>
                <a:cs typeface="Times New Roman" panose="02020603050405020304" pitchFamily="18" charset="0"/>
              </a:rPr>
              <a:t>Комфортность </a:t>
            </a:r>
            <a:r>
              <a:rPr lang="ru-RU" dirty="0" smtClean="0">
                <a:latin typeface="Times New Roman" panose="02020603050405020304" pitchFamily="18" charset="0"/>
                <a:cs typeface="Times New Roman" panose="02020603050405020304" pitchFamily="18" charset="0"/>
              </a:rPr>
              <a:t>условий, в которых осуществляется образовательная </a:t>
            </a:r>
            <a:r>
              <a:rPr lang="ru-RU" dirty="0">
                <a:latin typeface="Times New Roman" panose="02020603050405020304" pitchFamily="18" charset="0"/>
                <a:cs typeface="Times New Roman" panose="02020603050405020304" pitchFamily="18" charset="0"/>
              </a:rPr>
              <a:t>деятельности</a:t>
            </a:r>
          </a:p>
          <a:p>
            <a:pPr algn="just"/>
            <a:r>
              <a:rPr lang="ru-RU" dirty="0">
                <a:latin typeface="Times New Roman" panose="02020603050405020304" pitchFamily="18" charset="0"/>
                <a:cs typeface="Times New Roman" panose="02020603050405020304" pitchFamily="18" charset="0"/>
              </a:rPr>
              <a:t>Доступность образовательной деятельности для инвалидов</a:t>
            </a:r>
          </a:p>
          <a:p>
            <a:pPr algn="just"/>
            <a:r>
              <a:rPr lang="ru-RU" dirty="0">
                <a:latin typeface="Times New Roman" panose="02020603050405020304" pitchFamily="18" charset="0"/>
                <a:cs typeface="Times New Roman" panose="02020603050405020304" pitchFamily="18" charset="0"/>
              </a:rPr>
              <a:t>Доброжелательность, вежливость работников</a:t>
            </a:r>
          </a:p>
          <a:p>
            <a:pPr algn="just"/>
            <a:r>
              <a:rPr lang="ru-RU" dirty="0">
                <a:latin typeface="Times New Roman" panose="02020603050405020304" pitchFamily="18" charset="0"/>
                <a:cs typeface="Times New Roman" panose="02020603050405020304" pitchFamily="18" charset="0"/>
              </a:rPr>
              <a:t>Удовлетворенность условиями </a:t>
            </a:r>
            <a:r>
              <a:rPr lang="ru-RU" dirty="0" smtClean="0">
                <a:latin typeface="Times New Roman" panose="02020603050405020304" pitchFamily="18" charset="0"/>
                <a:cs typeface="Times New Roman" panose="02020603050405020304" pitchFamily="18" charset="0"/>
              </a:rPr>
              <a:t>ведения </a:t>
            </a:r>
            <a:r>
              <a:rPr lang="ru-RU" dirty="0">
                <a:latin typeface="Times New Roman" panose="02020603050405020304" pitchFamily="18" charset="0"/>
                <a:cs typeface="Times New Roman" panose="02020603050405020304" pitchFamily="18" charset="0"/>
              </a:rPr>
              <a:t>образовательной деятельности</a:t>
            </a:r>
          </a:p>
        </p:txBody>
      </p:sp>
    </p:spTree>
    <p:extLst>
      <p:ext uri="{BB962C8B-B14F-4D97-AF65-F5344CB8AC3E}">
        <p14:creationId xmlns:p14="http://schemas.microsoft.com/office/powerpoint/2010/main" val="1022162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980728"/>
            <a:ext cx="8229600" cy="5184576"/>
          </a:xfrm>
        </p:spPr>
        <p:txBody>
          <a:bodyPr>
            <a:normAutofit fontScale="92500" lnSpcReduction="10000"/>
          </a:bodyPr>
          <a:lstStyle/>
          <a:p>
            <a:pPr algn="just"/>
            <a:r>
              <a:rPr lang="ru-RU" b="1" i="1" dirty="0" smtClean="0">
                <a:latin typeface="Times New Roman" pitchFamily="18" charset="0"/>
                <a:cs typeface="Times New Roman" pitchFamily="18" charset="0"/>
              </a:rPr>
              <a:t>Объект НОК УО ОД -</a:t>
            </a:r>
            <a:r>
              <a:rPr lang="ru-RU" dirty="0" smtClean="0">
                <a:latin typeface="Times New Roman" pitchFamily="18" charset="0"/>
                <a:cs typeface="Times New Roman" pitchFamily="18" charset="0"/>
              </a:rPr>
              <a:t> 8 образовательных организаций Шатковского муниципального округа Нижегородской области.</a:t>
            </a:r>
          </a:p>
          <a:p>
            <a:pPr algn="just"/>
            <a:r>
              <a:rPr lang="ru-RU" b="1" i="1" dirty="0" smtClean="0">
                <a:latin typeface="Times New Roman" pitchFamily="18" charset="0"/>
                <a:cs typeface="Times New Roman" pitchFamily="18" charset="0"/>
              </a:rPr>
              <a:t>Цель НОК УО ОД</a:t>
            </a:r>
            <a:r>
              <a:rPr lang="ru-RU" i="1" dirty="0" smtClean="0">
                <a:latin typeface="Times New Roman" pitchFamily="18" charset="0"/>
                <a:cs typeface="Times New Roman" pitchFamily="18" charset="0"/>
              </a:rPr>
              <a:t> - </a:t>
            </a:r>
            <a:r>
              <a:rPr lang="ru-RU" dirty="0" smtClean="0">
                <a:latin typeface="Times New Roman" pitchFamily="18" charset="0"/>
                <a:cs typeface="Times New Roman" pitchFamily="18" charset="0"/>
              </a:rPr>
              <a:t>получение актуальной достоверной информации для принятия и реализации своевременных управленческих решений, направленных на повышение качества условий осуществления образовательной деятельности 8 образовательных организаций Шатковского муниципального округа Нижегородской области.</a:t>
            </a:r>
          </a:p>
          <a:p>
            <a:pPr algn="just"/>
            <a:endParaRPr lang="ru-RU"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2333</TotalTime>
  <Words>2185</Words>
  <Application>Microsoft Office PowerPoint</Application>
  <PresentationFormat>Экран (4:3)</PresentationFormat>
  <Paragraphs>531</Paragraphs>
  <Slides>32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32</vt:i4>
      </vt:variant>
    </vt:vector>
  </HeadingPairs>
  <TitlesOfParts>
    <vt:vector size="38" baseType="lpstr">
      <vt:lpstr>Arial Unicode MS</vt:lpstr>
      <vt:lpstr>Arial</vt:lpstr>
      <vt:lpstr>Calibri</vt:lpstr>
      <vt:lpstr>Times New Roman</vt:lpstr>
      <vt:lpstr>Times New Roman CYR</vt:lpstr>
      <vt:lpstr>Тема Office</vt:lpstr>
      <vt:lpstr>Независимая оценка качества условий осуществления образовательной деятельности  8 образовательных организаций  Шатковского муниципального округа  Нижегородской области в 2025 году</vt:lpstr>
      <vt:lpstr>Независимая оценка качества условий осуществления образовательной деятельности организациями, осуществляющими образовательную деятельность</vt:lpstr>
      <vt:lpstr>НПА НОК УООД</vt:lpstr>
      <vt:lpstr>НПА НОК УООД</vt:lpstr>
      <vt:lpstr>НПА НОК УООД</vt:lpstr>
      <vt:lpstr>Презентация PowerPoint</vt:lpstr>
      <vt:lpstr>Доля респондентов</vt:lpstr>
      <vt:lpstr>Критерии оценки</vt:lpstr>
      <vt:lpstr>Презентация PowerPoint</vt:lpstr>
      <vt:lpstr>Критерий 1. Открытость и доступность информации об организациях – 34 / 33 баллов    </vt:lpstr>
      <vt:lpstr>Приказ Федеральной службы по надзору в сфере образования и науки РФ от 04.08.2023 г. № 1493 «Об утверждении Требований к структуре официального сайта …»</vt:lpstr>
      <vt:lpstr>Презентация PowerPoint</vt:lpstr>
      <vt:lpstr>Презентация PowerPoint</vt:lpstr>
      <vt:lpstr>Презентация PowerPoint</vt:lpstr>
      <vt:lpstr>Презентация PowerPoint</vt:lpstr>
      <vt:lpstr>Критерий 1. Открытость и доступность информации об организации, осуществляющей образовательную деятельность </vt:lpstr>
      <vt:lpstr>Критерий 2. Комфортность условий, в которых осуществляется образовательная деятельность </vt:lpstr>
      <vt:lpstr>Критерий 3. Доступность образовательной деятельности для инвалидов</vt:lpstr>
      <vt:lpstr>Критерий 3. Доступность образовательной деятельности для инвалидов</vt:lpstr>
      <vt:lpstr>Критерий 5. Удовлетворенность условиями ведения образовательной деятельности</vt:lpstr>
      <vt:lpstr>Презентация PowerPoint</vt:lpstr>
      <vt:lpstr>Презентация PowerPoint</vt:lpstr>
      <vt:lpstr>Презентация PowerPoint</vt:lpstr>
      <vt:lpstr>Презентация PowerPoint</vt:lpstr>
      <vt:lpstr>Основные недостатки в деятельности обследованных организаций</vt:lpstr>
      <vt:lpstr>Рекомендации по итогам НОК УО ОД</vt:lpstr>
      <vt:lpstr>Результаты получены – что делать дальше?</vt:lpstr>
      <vt:lpstr>План мероприятий по улучшению качества условий образовательной деятельности с учётом результатов независимой оценки – до 17.12.2025 года </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Независимая оценка качества условий осуществления образовательной деятельности</dc:title>
  <dc:creator>Сом</dc:creator>
  <cp:lastModifiedBy>Отдел образования</cp:lastModifiedBy>
  <cp:revision>164</cp:revision>
  <dcterms:created xsi:type="dcterms:W3CDTF">2018-11-26T18:45:22Z</dcterms:created>
  <dcterms:modified xsi:type="dcterms:W3CDTF">2025-12-10T06:06:57Z</dcterms:modified>
</cp:coreProperties>
</file>